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6" r:id="rId27"/>
    <p:sldId id="287" r:id="rId28"/>
    <p:sldId id="288" r:id="rId29"/>
    <p:sldId id="289" r:id="rId30"/>
    <p:sldId id="2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предметы готовишь с трудом?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Русский, бывает математика.</a:t>
            </a:r>
          </a:p>
          <a:p>
            <a:r>
              <a:rPr lang="ru-RU" dirty="0" smtClean="0"/>
              <a:t>Русский, английский.</a:t>
            </a:r>
          </a:p>
          <a:p>
            <a:r>
              <a:rPr lang="ru-RU" dirty="0" smtClean="0"/>
              <a:t>Русский, и всегда получаю 3 или 4.</a:t>
            </a:r>
          </a:p>
          <a:p>
            <a:r>
              <a:rPr lang="ru-RU" dirty="0" smtClean="0"/>
              <a:t>Домашнее задание, уборка по дому.</a:t>
            </a:r>
          </a:p>
          <a:p>
            <a:r>
              <a:rPr lang="ru-RU" dirty="0" smtClean="0"/>
              <a:t>Русский и пересказ.</a:t>
            </a:r>
          </a:p>
          <a:p>
            <a:r>
              <a:rPr lang="ru-RU" dirty="0" smtClean="0"/>
              <a:t>Удочка, дневник, карандаш, линейка и учебники.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2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предметы для тебя самые лёгкие?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Музыка, технология.</a:t>
            </a:r>
          </a:p>
          <a:p>
            <a:r>
              <a:rPr lang="ru-RU" dirty="0" err="1" smtClean="0"/>
              <a:t>Фисра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Никакие.</a:t>
            </a:r>
          </a:p>
          <a:p>
            <a:r>
              <a:rPr lang="ru-RU" dirty="0" smtClean="0"/>
              <a:t>Математика и чтение.</a:t>
            </a:r>
          </a:p>
          <a:p>
            <a:r>
              <a:rPr lang="ru-RU" dirty="0" smtClean="0"/>
              <a:t>М.</a:t>
            </a:r>
          </a:p>
          <a:p>
            <a:r>
              <a:rPr lang="ru-RU" dirty="0" smtClean="0"/>
              <a:t>Линейка, ручка, карандаш.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4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60400"/>
            <a:ext cx="9563846" cy="1020232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Ты </a:t>
            </a:r>
            <a:r>
              <a:rPr lang="ru-RU" sz="3200" dirty="0"/>
              <a:t>выполняешь домашнее задание самостоятельно или с помощью взрослых?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Сам.</a:t>
            </a:r>
          </a:p>
          <a:p>
            <a:r>
              <a:rPr lang="ru-RU" dirty="0" smtClean="0"/>
              <a:t>Когда как.</a:t>
            </a:r>
          </a:p>
          <a:p>
            <a:r>
              <a:rPr lang="ru-RU" dirty="0" smtClean="0"/>
              <a:t>То с мамой, то с бабушкой, то сама.</a:t>
            </a:r>
          </a:p>
          <a:p>
            <a:r>
              <a:rPr lang="ru-RU" dirty="0" smtClean="0"/>
              <a:t>С помощью взрослых.</a:t>
            </a:r>
          </a:p>
          <a:p>
            <a:r>
              <a:rPr lang="ru-RU" dirty="0" smtClean="0"/>
              <a:t>Я выполняю сама, потому что мама занимается, а бабушка хлопочет по дому.</a:t>
            </a:r>
          </a:p>
          <a:p>
            <a:r>
              <a:rPr lang="ru-RU" dirty="0" smtClean="0"/>
              <a:t>Я выполняю с мамочкой.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0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Проверяют ли родители выполнение домашнего задания?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 (15 человек).</a:t>
            </a:r>
          </a:p>
          <a:p>
            <a:r>
              <a:rPr lang="ru-RU" dirty="0" smtClean="0"/>
              <a:t>Иногда (3 человека)</a:t>
            </a:r>
          </a:p>
          <a:p>
            <a:r>
              <a:rPr lang="ru-RU" dirty="0" smtClean="0"/>
              <a:t>Нет (5 человек).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же общие умения важны для успешного обучения?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46300"/>
            <a:ext cx="8825659" cy="4419600"/>
          </a:xfrm>
        </p:spPr>
        <p:txBody>
          <a:bodyPr>
            <a:normAutofit/>
          </a:bodyPr>
          <a:lstStyle/>
          <a:p>
            <a:r>
              <a:rPr lang="ru-RU" dirty="0"/>
              <a:t>–слушать учителя;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выделять главную мысль ;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связно пересказывать содержание текста;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отвечать на вопросы к тексту;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ставить вопросы к тексту;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делать содержательные выводы на основе полученной информации; </a:t>
            </a:r>
          </a:p>
          <a:p>
            <a:r>
              <a:rPr lang="ru-RU" dirty="0" smtClean="0"/>
              <a:t>– </a:t>
            </a:r>
            <a:r>
              <a:rPr lang="ru-RU" dirty="0"/>
              <a:t>письменно выражать свою мысль;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привлекать дополнительные источники информации, пользоваться справочной литературой и </a:t>
            </a:r>
            <a:r>
              <a:rPr lang="ru-RU" dirty="0" smtClean="0"/>
              <a:t>интернетом;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адекватно оценивать результаты собственной </a:t>
            </a:r>
            <a:r>
              <a:rPr lang="ru-RU" dirty="0" smtClean="0"/>
              <a:t>работы;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73668"/>
            <a:ext cx="10096500" cy="706964"/>
          </a:xfrm>
        </p:spPr>
        <p:txBody>
          <a:bodyPr/>
          <a:lstStyle/>
          <a:p>
            <a:r>
              <a:rPr lang="ru-RU" b="1" u="sng" dirty="0" smtClean="0"/>
              <a:t>	Только </a:t>
            </a:r>
            <a:r>
              <a:rPr lang="ru-RU" b="1" u="sng" dirty="0"/>
              <a:t>успех порождает новый успех</a:t>
            </a:r>
            <a:r>
              <a:rPr lang="ru-RU" dirty="0"/>
              <a:t>. </a:t>
            </a:r>
          </a:p>
        </p:txBody>
      </p:sp>
      <p:pic>
        <p:nvPicPr>
          <p:cNvPr id="1026" name="Picture 2" descr="https://go3.imgsmail.ru/imgpreview?key=32879cf4bd4530aa&amp;mb=imgdb_preview_16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" y="3886201"/>
            <a:ext cx="532742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kartinkah.ru/img/nachalnaya-shkola-kartinki-dlya-detey-1907/nachalnaya-shkola-kartinki-dlya-detey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76" y="2413000"/>
            <a:ext cx="5854349" cy="29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к школе бывает: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Негативная. </a:t>
            </a:r>
            <a:endParaRPr lang="ru-RU" dirty="0" smtClean="0"/>
          </a:p>
          <a:p>
            <a:r>
              <a:rPr lang="ru-RU" dirty="0"/>
              <a:t>Формальная. </a:t>
            </a:r>
            <a:endParaRPr lang="ru-RU" dirty="0" smtClean="0"/>
          </a:p>
          <a:p>
            <a:r>
              <a:rPr lang="ru-RU" dirty="0"/>
              <a:t>Содержательная. </a:t>
            </a:r>
          </a:p>
        </p:txBody>
      </p:sp>
      <p:pic>
        <p:nvPicPr>
          <p:cNvPr id="3074" name="Picture 2" descr="http://www.virtualacademy.ru/wysiwyg/uploads/images/tem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32" y="2759075"/>
            <a:ext cx="5234343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973668"/>
            <a:ext cx="10515600" cy="70696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s-ES" altLang="ru-RU" dirty="0" smtClean="0">
                <a:solidFill>
                  <a:schemeClr val="bg1"/>
                </a:solidFill>
              </a:rPr>
              <a:t>Возрастные </a:t>
            </a:r>
            <a:r>
              <a:rPr lang="es-ES" altLang="ru-RU" dirty="0">
                <a:solidFill>
                  <a:schemeClr val="bg1"/>
                </a:solidFill>
              </a:rPr>
              <a:t>особенности </a:t>
            </a:r>
            <a:r>
              <a:rPr lang="es-ES" altLang="ru-RU" dirty="0" smtClean="0">
                <a:solidFill>
                  <a:schemeClr val="bg1"/>
                </a:solidFill>
              </a:rPr>
              <a:t>детей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r>
              <a:rPr lang="es-ES" altLang="ru-RU" dirty="0" smtClean="0">
                <a:solidFill>
                  <a:schemeClr val="bg1"/>
                </a:solidFill>
              </a:rPr>
              <a:t>9 </a:t>
            </a:r>
            <a:r>
              <a:rPr lang="es-ES" altLang="ru-RU" dirty="0">
                <a:solidFill>
                  <a:schemeClr val="bg1"/>
                </a:solidFill>
              </a:rPr>
              <a:t>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98700"/>
            <a:ext cx="8825659" cy="3721100"/>
          </a:xfrm>
        </p:spPr>
        <p:txBody>
          <a:bodyPr>
            <a:normAutofit/>
          </a:bodyPr>
          <a:lstStyle/>
          <a:p>
            <a:pPr marL="431800" indent="-322263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panose="05000000000000000000" pitchFamily="2" charset="2"/>
              <a:buChar char="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s-ES" altLang="ru-RU" dirty="0" smtClean="0">
                <a:solidFill>
                  <a:srgbClr val="000000"/>
                </a:solidFill>
              </a:rPr>
              <a:t>Усиление роста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  <a:endParaRPr lang="es-ES" altLang="ru-RU" dirty="0">
              <a:solidFill>
                <a:srgbClr val="000000"/>
              </a:solidFill>
            </a:endParaRPr>
          </a:p>
          <a:p>
            <a:pPr marL="431800" indent="-322263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panose="05000000000000000000" pitchFamily="2" charset="2"/>
              <a:buChar char="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Прирост объёма </a:t>
            </a:r>
            <a:r>
              <a:rPr lang="es-ES" altLang="ru-RU" dirty="0" smtClean="0">
                <a:solidFill>
                  <a:srgbClr val="000000"/>
                </a:solidFill>
              </a:rPr>
              <a:t>мышц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  <a:endParaRPr lang="es-ES" altLang="ru-RU" dirty="0">
              <a:solidFill>
                <a:srgbClr val="000000"/>
              </a:solidFill>
            </a:endParaRPr>
          </a:p>
          <a:p>
            <a:pPr marL="431800" indent="-322263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panose="05000000000000000000" pitchFamily="2" charset="2"/>
              <a:buChar char="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Замена молочных </a:t>
            </a:r>
            <a:r>
              <a:rPr lang="es-ES" altLang="ru-RU" dirty="0" smtClean="0">
                <a:solidFill>
                  <a:srgbClr val="000000"/>
                </a:solidFill>
              </a:rPr>
              <a:t>зубов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  <a:endParaRPr lang="es-ES" altLang="ru-RU" dirty="0">
              <a:solidFill>
                <a:srgbClr val="000000"/>
              </a:solidFill>
            </a:endParaRPr>
          </a:p>
          <a:p>
            <a:pPr marL="431800" indent="-322263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panose="05000000000000000000" pitchFamily="2" charset="2"/>
              <a:buChar char="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К 10-12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s-ES" altLang="ru-RU" dirty="0">
                <a:solidFill>
                  <a:srgbClr val="000000"/>
                </a:solidFill>
              </a:rPr>
              <a:t>г</a:t>
            </a:r>
            <a:r>
              <a:rPr lang="ru-RU" altLang="ru-RU" dirty="0">
                <a:solidFill>
                  <a:srgbClr val="000000"/>
                </a:solidFill>
              </a:rPr>
              <a:t>одам</a:t>
            </a:r>
            <a:r>
              <a:rPr lang="es-ES" altLang="ru-RU" dirty="0">
                <a:solidFill>
                  <a:srgbClr val="000000"/>
                </a:solidFill>
              </a:rPr>
              <a:t> заканчивается полное развитие клеточных структур головного мозга.</a:t>
            </a:r>
          </a:p>
          <a:p>
            <a:pPr marL="431800" indent="-322263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panose="05000000000000000000" pitchFamily="2" charset="2"/>
              <a:buChar char="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Улучшается память, повышается интеллект.</a:t>
            </a:r>
          </a:p>
          <a:p>
            <a:pPr marL="431800" indent="-322263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panose="05000000000000000000" pitchFamily="2" charset="2"/>
              <a:buChar char="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Решается направление развития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8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973668"/>
            <a:ext cx="9931400" cy="70696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s-ES" altLang="ru-RU" dirty="0" smtClean="0">
                <a:solidFill>
                  <a:schemeClr val="bg1"/>
                </a:solidFill>
              </a:rPr>
              <a:t>Возрастные </a:t>
            </a:r>
            <a:r>
              <a:rPr lang="es-ES" altLang="ru-RU" dirty="0">
                <a:solidFill>
                  <a:schemeClr val="bg1"/>
                </a:solidFill>
              </a:rPr>
              <a:t>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b="1" dirty="0" smtClean="0">
                <a:solidFill>
                  <a:schemeClr val="accent5">
                    <a:lumMod val="75000"/>
                  </a:schemeClr>
                </a:solidFill>
              </a:rPr>
              <a:t>Физические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ES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1. Ребенок этого возраста очень активен. Любит приключения, физические упражнения, игры. 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2. Может пренебрегать своим внешним видом.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es-ES" alt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S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1. Использовать прогулки, поездки, </a:t>
            </a:r>
            <a:r>
              <a:rPr lang="es-ES" altLang="ru-RU" dirty="0" smtClean="0">
                <a:solidFill>
                  <a:srgbClr val="000000"/>
                </a:solidFill>
              </a:rPr>
              <a:t>лагеря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  <a:endParaRPr lang="es-ES" altLang="ru-RU" dirty="0">
              <a:solidFill>
                <a:srgbClr val="000000"/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2. Обучать ребенка личной гигиене, уходу за своей одеждой, комнатой, приучать к пунктуальности.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973668"/>
            <a:ext cx="10058400" cy="70696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s-ES" altLang="ru-RU" dirty="0" smtClean="0">
                <a:solidFill>
                  <a:schemeClr val="bg1"/>
                </a:solidFill>
              </a:rPr>
              <a:t>Возрастные </a:t>
            </a:r>
            <a:r>
              <a:rPr lang="es-ES" altLang="ru-RU" dirty="0">
                <a:solidFill>
                  <a:schemeClr val="bg1"/>
                </a:solidFill>
              </a:rPr>
              <a:t>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b="1" dirty="0" smtClean="0">
                <a:solidFill>
                  <a:schemeClr val="accent5">
                    <a:lumMod val="75000"/>
                  </a:schemeClr>
                </a:solidFill>
              </a:rPr>
              <a:t>Интеллектуальные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ES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1. Нравится исследовать все, что незнакомо.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2. Понимает законы последовательности и последствия. Имеет хорошее историческое и хронологическое чувство времени, пространства, расстояния.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3. Хорошо мыслит и его понимание абстрактного растет.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4. Нравится делать коллекции. Собирает все, что угодно. Для него главное не качество, а количество.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5. «Золотой возраст памяти»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54954" y="2273300"/>
            <a:ext cx="8825659" cy="1879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Мы </a:t>
            </a:r>
            <a:r>
              <a:rPr lang="ru-RU" b="1" dirty="0"/>
              <a:t>сильно заблуждаемся, если думаем, что жизнь ребенка в школьном возрасте вся принадлежит школе; нет, школа имеет только весьма небольшую долю в том естественном развитии ребенка, на которое гораздо </a:t>
            </a:r>
            <a:r>
              <a:rPr lang="ru-RU" b="1" dirty="0" smtClean="0"/>
              <a:t>большее </a:t>
            </a:r>
            <a:r>
              <a:rPr lang="ru-RU" b="1" dirty="0"/>
              <a:t>влияние оказывают время, природа и семейная жизнь.</a:t>
            </a:r>
          </a:p>
          <a:p>
            <a:pPr marL="0" indent="0" algn="r">
              <a:buNone/>
            </a:pPr>
            <a:r>
              <a:rPr lang="ru-RU" b="1" dirty="0" smtClean="0"/>
              <a:t>	К.Д</a:t>
            </a:r>
            <a:r>
              <a:rPr lang="ru-RU" b="1" dirty="0"/>
              <a:t>. Ушинский</a:t>
            </a:r>
          </a:p>
          <a:p>
            <a:endParaRPr lang="ru-RU" dirty="0"/>
          </a:p>
        </p:txBody>
      </p:sp>
      <p:pic>
        <p:nvPicPr>
          <p:cNvPr id="1032" name="Picture 8" descr="http://legalhelpinghand.com/wp-content/uploads/2011/09/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728244"/>
            <a:ext cx="4467225" cy="29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73668"/>
            <a:ext cx="10363200" cy="70696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s-ES" altLang="ru-RU" dirty="0" smtClean="0">
                <a:solidFill>
                  <a:schemeClr val="bg1"/>
                </a:solidFill>
              </a:rPr>
              <a:t>Возрастные </a:t>
            </a:r>
            <a:r>
              <a:rPr lang="es-ES" altLang="ru-RU" dirty="0">
                <a:solidFill>
                  <a:schemeClr val="bg1"/>
                </a:solidFill>
              </a:rPr>
              <a:t>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es-ES" alt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S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None/>
            </a:pPr>
            <a:r>
              <a:rPr lang="es-ES" altLang="ru-RU" dirty="0">
                <a:solidFill>
                  <a:srgbClr val="000000"/>
                </a:solidFill>
              </a:rPr>
              <a:t>1. Обучение через исследование. Задавайте свои «почему?»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None/>
            </a:pPr>
            <a:r>
              <a:rPr lang="es-ES" altLang="ru-RU" dirty="0">
                <a:solidFill>
                  <a:srgbClr val="000000"/>
                </a:solidFill>
              </a:rPr>
              <a:t>2. Идти дальше поверхностных фактов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  <a:endParaRPr lang="es-ES" altLang="ru-RU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None/>
            </a:pPr>
            <a:r>
              <a:rPr lang="es-ES" altLang="ru-RU" dirty="0">
                <a:solidFill>
                  <a:srgbClr val="000000"/>
                </a:solidFill>
              </a:rPr>
              <a:t>3. Поставить вопросы, ответы на которые ребенок сможет найти самостоятельно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7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973668"/>
            <a:ext cx="9867900" cy="70696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s-ES" altLang="ru-RU" dirty="0" smtClean="0">
                <a:solidFill>
                  <a:schemeClr val="bg1"/>
                </a:solidFill>
              </a:rPr>
              <a:t>Возрастные </a:t>
            </a:r>
            <a:r>
              <a:rPr lang="es-ES" altLang="ru-RU" dirty="0">
                <a:solidFill>
                  <a:schemeClr val="bg1"/>
                </a:solidFill>
              </a:rPr>
              <a:t>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s-ES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b="1" dirty="0">
                <a:solidFill>
                  <a:schemeClr val="accent5">
                    <a:lumMod val="75000"/>
                  </a:schemeClr>
                </a:solidFill>
              </a:rPr>
              <a:t>Эмоциональные.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1. Резко выражает свои чувства. Сначала говорит, а потом думает.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2. Свободно выражает свои эмоции. Эмоционально быстро включается в споры.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3. Начинает развиваться чувство юмора. Желает рассказывать смешные истории.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4. Скрытые страхи. Ему хотелось бы выглядеть бесстрашным.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973668"/>
            <a:ext cx="9969500" cy="706964"/>
          </a:xfrm>
        </p:spPr>
        <p:txBody>
          <a:bodyPr/>
          <a:lstStyle/>
          <a:p>
            <a:r>
              <a:rPr lang="es-ES" altLang="ru-RU" dirty="0">
                <a:solidFill>
                  <a:schemeClr val="bg1"/>
                </a:solidFill>
              </a:rPr>
              <a:t>Возрастные 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es-ES" alt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S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1. Учить самоконтролю: когда быть серьезным и спокойным, а когда быть веселым.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2. Учить терпимости</a:t>
            </a:r>
            <a:r>
              <a:rPr lang="ru-RU" altLang="ru-RU" dirty="0">
                <a:solidFill>
                  <a:srgbClr val="000000"/>
                </a:solidFill>
              </a:rPr>
              <a:t>. </a:t>
            </a:r>
            <a:r>
              <a:rPr lang="es-ES" altLang="ru-RU" dirty="0">
                <a:solidFill>
                  <a:srgbClr val="000000"/>
                </a:solidFill>
              </a:rPr>
              <a:t>Рассматривать все факты до принятия решения. Учить уважать права и чувства других людей.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3. Научить смеяться над собой. Не произносить тех шуток, которые будут оскорблять других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332" y="960968"/>
            <a:ext cx="9957967" cy="706964"/>
          </a:xfrm>
        </p:spPr>
        <p:txBody>
          <a:bodyPr/>
          <a:lstStyle/>
          <a:p>
            <a:r>
              <a:rPr lang="es-ES" altLang="ru-RU" dirty="0">
                <a:solidFill>
                  <a:schemeClr val="bg1"/>
                </a:solidFill>
              </a:rPr>
              <a:t>Возрастные 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b="1" dirty="0">
                <a:solidFill>
                  <a:schemeClr val="accent5">
                    <a:lumMod val="75000"/>
                  </a:schemeClr>
                </a:solidFill>
              </a:rPr>
              <a:t>Социальные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1. Ребенок начинает быть самостоятельным. 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2. Приспосабливается к обществу вне семейного круга. 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ru-RU" dirty="0">
                <a:solidFill>
                  <a:srgbClr val="000000"/>
                </a:solidFill>
              </a:rPr>
              <a:t>3. Ищет группу ровесников того же пола, т.к. для девочек мальчики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s-ES" altLang="ru-RU" dirty="0">
                <a:solidFill>
                  <a:srgbClr val="000000"/>
                </a:solidFill>
              </a:rPr>
              <a:t>«слишком шумны</a:t>
            </a:r>
            <a:r>
              <a:rPr lang="ru-RU" altLang="ru-RU" dirty="0">
                <a:solidFill>
                  <a:srgbClr val="000000"/>
                </a:solidFill>
              </a:rPr>
              <a:t>е</a:t>
            </a:r>
            <a:r>
              <a:rPr lang="es-ES" altLang="ru-RU" dirty="0">
                <a:solidFill>
                  <a:srgbClr val="000000"/>
                </a:solidFill>
              </a:rPr>
              <a:t> и буйны</a:t>
            </a:r>
            <a:r>
              <a:rPr lang="ru-RU" altLang="ru-RU" dirty="0">
                <a:solidFill>
                  <a:srgbClr val="000000"/>
                </a:solidFill>
              </a:rPr>
              <a:t>е</a:t>
            </a:r>
            <a:r>
              <a:rPr lang="es-ES" altLang="ru-RU" dirty="0">
                <a:solidFill>
                  <a:srgbClr val="000000"/>
                </a:solidFill>
              </a:rPr>
              <a:t>», а для мальчиков девочки «слишком глупы</a:t>
            </a:r>
            <a:r>
              <a:rPr lang="ru-RU" altLang="ru-RU" dirty="0">
                <a:solidFill>
                  <a:srgbClr val="000000"/>
                </a:solidFill>
              </a:rPr>
              <a:t>е</a:t>
            </a:r>
            <a:r>
              <a:rPr lang="es-ES" altLang="ru-RU" dirty="0">
                <a:solidFill>
                  <a:srgbClr val="000000"/>
                </a:solidFill>
              </a:rPr>
              <a:t>».  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Рекомендации: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1. </a:t>
            </a:r>
            <a:r>
              <a:rPr lang="en-US" altLang="ru-RU" dirty="0" err="1">
                <a:solidFill>
                  <a:srgbClr val="000000"/>
                </a:solidFill>
              </a:rPr>
              <a:t>Учить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дружелюбию</a:t>
            </a:r>
            <a:r>
              <a:rPr lang="en-US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 err="1">
                <a:solidFill>
                  <a:srgbClr val="000000"/>
                </a:solidFill>
              </a:rPr>
              <a:t>не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изолировать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себя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от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сверстников</a:t>
            </a:r>
            <a:r>
              <a:rPr lang="en-US" altLang="ru-RU" dirty="0">
                <a:solidFill>
                  <a:srgbClr val="00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73668"/>
            <a:ext cx="10287000" cy="706964"/>
          </a:xfrm>
        </p:spPr>
        <p:txBody>
          <a:bodyPr/>
          <a:lstStyle/>
          <a:p>
            <a:r>
              <a:rPr lang="es-ES" altLang="ru-RU" dirty="0">
                <a:solidFill>
                  <a:schemeClr val="bg1"/>
                </a:solidFill>
              </a:rPr>
              <a:t>Возрастные особенности детей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es-ES" altLang="ru-RU" dirty="0">
                <a:solidFill>
                  <a:schemeClr val="bg1"/>
                </a:solidFill>
              </a:rPr>
              <a:t>9 – 1</a:t>
            </a:r>
            <a:r>
              <a:rPr lang="ru-RU" altLang="ru-RU" dirty="0">
                <a:solidFill>
                  <a:schemeClr val="bg1"/>
                </a:solidFill>
              </a:rPr>
              <a:t>1</a:t>
            </a:r>
            <a:r>
              <a:rPr lang="es-ES" altLang="ru-RU" dirty="0">
                <a:solidFill>
                  <a:schemeClr val="bg1"/>
                </a:solidFill>
              </a:rPr>
              <a:t>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 err="1" smtClean="0">
                <a:solidFill>
                  <a:schemeClr val="accent5">
                    <a:lumMod val="75000"/>
                  </a:schemeClr>
                </a:solidFill>
              </a:rPr>
              <a:t>Духовные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altLang="ru-RU" b="1" dirty="0">
              <a:solidFill>
                <a:srgbClr val="0000FF"/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1. </a:t>
            </a:r>
            <a:r>
              <a:rPr lang="en-US" altLang="ru-RU" dirty="0" err="1">
                <a:solidFill>
                  <a:srgbClr val="000000"/>
                </a:solidFill>
              </a:rPr>
              <a:t>Ребёнок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ищет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героев</a:t>
            </a:r>
            <a:r>
              <a:rPr lang="en-US" altLang="ru-RU" dirty="0">
                <a:solidFill>
                  <a:srgbClr val="000000"/>
                </a:solidFill>
              </a:rPr>
              <a:t> , </a:t>
            </a:r>
            <a:r>
              <a:rPr lang="en-US" altLang="ru-RU" dirty="0" err="1">
                <a:solidFill>
                  <a:srgbClr val="000000"/>
                </a:solidFill>
              </a:rPr>
              <a:t>выбирая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тех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людей</a:t>
            </a:r>
            <a:r>
              <a:rPr lang="en-US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 err="1">
                <a:solidFill>
                  <a:srgbClr val="000000"/>
                </a:solidFill>
              </a:rPr>
              <a:t>которых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он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видит</a:t>
            </a:r>
            <a:r>
              <a:rPr lang="en-US" altLang="ru-RU" dirty="0">
                <a:solidFill>
                  <a:srgbClr val="000000"/>
                </a:solidFill>
              </a:rPr>
              <a:t>, о </a:t>
            </a:r>
            <a:r>
              <a:rPr lang="en-US" altLang="ru-RU" dirty="0" err="1">
                <a:solidFill>
                  <a:srgbClr val="000000"/>
                </a:solidFill>
              </a:rPr>
              <a:t>которых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читает</a:t>
            </a:r>
            <a:r>
              <a:rPr lang="en-US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 err="1">
                <a:solidFill>
                  <a:srgbClr val="000000"/>
                </a:solidFill>
              </a:rPr>
              <a:t>восхищается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теми</a:t>
            </a:r>
            <a:r>
              <a:rPr lang="en-US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 err="1">
                <a:solidFill>
                  <a:srgbClr val="000000"/>
                </a:solidFill>
              </a:rPr>
              <a:t>кто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делает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то,что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он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хотел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бы</a:t>
            </a:r>
            <a:r>
              <a:rPr lang="en-US" altLang="ru-RU" dirty="0">
                <a:solidFill>
                  <a:srgbClr val="000000"/>
                </a:solidFill>
              </a:rPr>
              <a:t>  </a:t>
            </a:r>
            <a:r>
              <a:rPr lang="en-US" altLang="ru-RU" dirty="0" err="1">
                <a:solidFill>
                  <a:srgbClr val="000000"/>
                </a:solidFill>
              </a:rPr>
              <a:t>сделать</a:t>
            </a:r>
            <a:r>
              <a:rPr lang="en-US" altLang="ru-RU" dirty="0">
                <a:solidFill>
                  <a:srgbClr val="000000"/>
                </a:solidFill>
              </a:rPr>
              <a:t>. </a:t>
            </a:r>
            <a:r>
              <a:rPr lang="en-US" altLang="ru-RU" dirty="0" err="1">
                <a:solidFill>
                  <a:srgbClr val="000000"/>
                </a:solidFill>
              </a:rPr>
              <a:t>Желает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понравиться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выбранным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им</a:t>
            </a:r>
            <a:r>
              <a:rPr lang="en-US" altLang="ru-RU" dirty="0">
                <a:solidFill>
                  <a:srgbClr val="000000"/>
                </a:solidFill>
              </a:rPr>
              <a:t>  </a:t>
            </a:r>
            <a:r>
              <a:rPr lang="en-US" altLang="ru-RU" dirty="0" err="1">
                <a:solidFill>
                  <a:srgbClr val="000000"/>
                </a:solidFill>
              </a:rPr>
              <a:t>авторитетам</a:t>
            </a:r>
            <a:r>
              <a:rPr lang="en-US" altLang="ru-RU" dirty="0">
                <a:solidFill>
                  <a:srgbClr val="000000"/>
                </a:solidFill>
              </a:rPr>
              <a:t>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2. </a:t>
            </a:r>
            <a:r>
              <a:rPr lang="en-US" altLang="ru-RU" dirty="0" err="1">
                <a:solidFill>
                  <a:srgbClr val="000000"/>
                </a:solidFill>
              </a:rPr>
              <a:t>Нравятся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захватывающие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рассказы</a:t>
            </a:r>
            <a:r>
              <a:rPr lang="en-US" altLang="ru-RU" dirty="0">
                <a:solidFill>
                  <a:srgbClr val="000000"/>
                </a:solidFill>
              </a:rPr>
              <a:t>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b="1" dirty="0" err="1" smtClean="0">
                <a:solidFill>
                  <a:schemeClr val="accent5">
                    <a:lumMod val="75000"/>
                  </a:schemeClr>
                </a:solidFill>
              </a:rPr>
              <a:t>Рекомендации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1. </a:t>
            </a:r>
            <a:r>
              <a:rPr lang="en-US" altLang="ru-RU" dirty="0" err="1">
                <a:solidFill>
                  <a:srgbClr val="000000"/>
                </a:solidFill>
              </a:rPr>
              <a:t>Познакомить</a:t>
            </a:r>
            <a:r>
              <a:rPr lang="en-US" altLang="ru-RU" dirty="0">
                <a:solidFill>
                  <a:srgbClr val="000000"/>
                </a:solidFill>
              </a:rPr>
              <a:t> с </a:t>
            </a:r>
            <a:r>
              <a:rPr lang="en-US" altLang="ru-RU" dirty="0" err="1">
                <a:solidFill>
                  <a:srgbClr val="000000"/>
                </a:solidFill>
              </a:rPr>
              <a:t>детством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известных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людей</a:t>
            </a:r>
            <a:r>
              <a:rPr lang="en-US" altLang="ru-RU" dirty="0">
                <a:solidFill>
                  <a:srgbClr val="000000"/>
                </a:solidFill>
              </a:rPr>
              <a:t>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2. </a:t>
            </a:r>
            <a:r>
              <a:rPr lang="en-US" altLang="ru-RU" dirty="0" err="1">
                <a:solidFill>
                  <a:srgbClr val="000000"/>
                </a:solidFill>
              </a:rPr>
              <a:t>Рассказывать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захватывающие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истории</a:t>
            </a:r>
            <a:r>
              <a:rPr lang="en-US" altLang="ru-RU" dirty="0">
                <a:solidFill>
                  <a:srgbClr val="000000"/>
                </a:solidFill>
              </a:rPr>
              <a:t> о </a:t>
            </a:r>
            <a:r>
              <a:rPr lang="en-US" altLang="ru-RU" dirty="0" err="1">
                <a:solidFill>
                  <a:srgbClr val="000000"/>
                </a:solidFill>
              </a:rPr>
              <a:t>сверстниках</a:t>
            </a:r>
            <a:r>
              <a:rPr lang="en-US" altLang="ru-RU" dirty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0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sz="3200" b="1" dirty="0">
                <a:solidFill>
                  <a:srgbClr val="000000"/>
                </a:solidFill>
              </a:rPr>
              <a:t>К </a:t>
            </a:r>
            <a:r>
              <a:rPr lang="en-US" altLang="ru-RU" sz="3200" b="1" dirty="0" err="1">
                <a:solidFill>
                  <a:srgbClr val="000000"/>
                </a:solidFill>
              </a:rPr>
              <a:t>концу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младшего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школьного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возраста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ребёнок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должен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u="sng" dirty="0" err="1">
                <a:solidFill>
                  <a:srgbClr val="000000"/>
                </a:solidFill>
              </a:rPr>
              <a:t>хотеть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учиться</a:t>
            </a:r>
            <a:r>
              <a:rPr lang="en-US" altLang="ru-RU" sz="3200" b="1" dirty="0">
                <a:solidFill>
                  <a:srgbClr val="000000"/>
                </a:solidFill>
              </a:rPr>
              <a:t>, </a:t>
            </a:r>
            <a:r>
              <a:rPr lang="en-US" altLang="ru-RU" sz="3200" b="1" u="sng" dirty="0" err="1">
                <a:solidFill>
                  <a:srgbClr val="000000"/>
                </a:solidFill>
              </a:rPr>
              <a:t>уметь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учиться</a:t>
            </a:r>
            <a:r>
              <a:rPr lang="en-US" altLang="ru-RU" sz="3200" b="1" dirty="0">
                <a:solidFill>
                  <a:srgbClr val="000000"/>
                </a:solidFill>
              </a:rPr>
              <a:t> и </a:t>
            </a:r>
            <a:r>
              <a:rPr lang="en-US" altLang="ru-RU" sz="3200" b="1" u="sng" dirty="0" err="1">
                <a:solidFill>
                  <a:srgbClr val="000000"/>
                </a:solidFill>
              </a:rPr>
              <a:t>верить</a:t>
            </a:r>
            <a:r>
              <a:rPr lang="en-US" altLang="ru-RU" sz="3200" b="1" u="sng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>
                <a:solidFill>
                  <a:srgbClr val="000000"/>
                </a:solidFill>
              </a:rPr>
              <a:t>в </a:t>
            </a:r>
            <a:r>
              <a:rPr lang="en-US" altLang="ru-RU" sz="3200" b="1" dirty="0" err="1">
                <a:solidFill>
                  <a:srgbClr val="000000"/>
                </a:solidFill>
              </a:rPr>
              <a:t>свои</a:t>
            </a:r>
            <a:r>
              <a:rPr lang="en-US" altLang="ru-RU" sz="3200" b="1" dirty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</a:rPr>
              <a:t>силы</a:t>
            </a:r>
            <a:r>
              <a:rPr lang="en-US" altLang="ru-RU" sz="3200" b="1" dirty="0">
                <a:solidFill>
                  <a:srgbClr val="00000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 descr="http://nasledie-school.ru/images/cache/3f5faa8b3eb2d20b5f68ddc4f78ddf0a_1920x730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337050"/>
            <a:ext cx="5451474" cy="20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161" y="381641"/>
            <a:ext cx="8230464" cy="1065712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z="3629" dirty="0"/>
              <a:t>Портрет ученика начальной школы</a:t>
            </a:r>
          </a:p>
        </p:txBody>
      </p:sp>
      <p:pic>
        <p:nvPicPr>
          <p:cNvPr id="14339" name="Содержимое 3" descr="654654654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192" y="2743489"/>
            <a:ext cx="2286960" cy="1713780"/>
          </a:xfrm>
        </p:spPr>
      </p:pic>
      <p:sp>
        <p:nvSpPr>
          <p:cNvPr id="6" name="Выноска 1 5"/>
          <p:cNvSpPr/>
          <p:nvPr/>
        </p:nvSpPr>
        <p:spPr>
          <a:xfrm>
            <a:off x="7924993" y="1294697"/>
            <a:ext cx="2362006" cy="1448792"/>
          </a:xfrm>
          <a:prstGeom prst="borderCallout1">
            <a:avLst>
              <a:gd name="adj1" fmla="val 30838"/>
              <a:gd name="adj2" fmla="val 109"/>
              <a:gd name="adj3" fmla="val 105357"/>
              <a:gd name="adj4" fmla="val -35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633" b="1" dirty="0">
                <a:solidFill>
                  <a:srgbClr val="2D2DB9"/>
                </a:solidFill>
              </a:rPr>
              <a:t>Любящий свой народ, свою Родину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7924993" y="2972472"/>
            <a:ext cx="2362006" cy="1371024"/>
          </a:xfrm>
          <a:prstGeom prst="borderCallout1">
            <a:avLst>
              <a:gd name="adj1" fmla="val 49092"/>
              <a:gd name="adj2" fmla="val -401"/>
              <a:gd name="adj3" fmla="val 49008"/>
              <a:gd name="adj4" fmla="val -35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633" b="1" dirty="0" err="1">
                <a:solidFill>
                  <a:srgbClr val="2D2DB9"/>
                </a:solidFill>
              </a:rPr>
              <a:t>Любознатель-ный</a:t>
            </a:r>
            <a:r>
              <a:rPr lang="ru-RU" altLang="ru-RU" sz="1633" b="1" dirty="0">
                <a:solidFill>
                  <a:srgbClr val="2D2DB9"/>
                </a:solidFill>
              </a:rPr>
              <a:t>, активно познающий мир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7924992" y="4648808"/>
            <a:ext cx="2362007" cy="1371024"/>
          </a:xfrm>
          <a:prstGeom prst="borderCallout1">
            <a:avLst>
              <a:gd name="adj1" fmla="val 30838"/>
              <a:gd name="adj2" fmla="val 109"/>
              <a:gd name="adj3" fmla="val -14484"/>
              <a:gd name="adj4" fmla="val -36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633">
                <a:solidFill>
                  <a:srgbClr val="FFFFFF"/>
                </a:solidFill>
              </a:rPr>
              <a:t>  </a:t>
            </a:r>
            <a:r>
              <a:rPr lang="ru-RU" altLang="ru-RU" sz="1633" b="1">
                <a:solidFill>
                  <a:srgbClr val="2D2DB9"/>
                </a:solidFill>
              </a:rPr>
              <a:t>Способный к организации своей деятельности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1701800" y="1294696"/>
            <a:ext cx="2412551" cy="1562803"/>
          </a:xfrm>
          <a:prstGeom prst="borderCallout1">
            <a:avLst>
              <a:gd name="adj1" fmla="val 106235"/>
              <a:gd name="adj2" fmla="val 136334"/>
              <a:gd name="adj3" fmla="val 35516"/>
              <a:gd name="adj4" fmla="val 99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814" b="1" dirty="0">
                <a:solidFill>
                  <a:srgbClr val="2D2DB9"/>
                </a:solidFill>
              </a:rPr>
              <a:t>Готовый  действовать и отвечать за свои поступки перед семьей и обществом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1701798" y="3067641"/>
            <a:ext cx="2412553" cy="1371024"/>
          </a:xfrm>
          <a:prstGeom prst="borderCallout1">
            <a:avLst>
              <a:gd name="adj1" fmla="val 49092"/>
              <a:gd name="adj2" fmla="val 135314"/>
              <a:gd name="adj3" fmla="val 49008"/>
              <a:gd name="adj4" fmla="val 98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814" b="1" dirty="0">
                <a:solidFill>
                  <a:srgbClr val="2D2DB9"/>
                </a:solidFill>
              </a:rPr>
              <a:t>Доброжелатель-</a:t>
            </a:r>
            <a:r>
              <a:rPr lang="ru-RU" altLang="ru-RU" sz="1814" b="1" dirty="0" err="1">
                <a:solidFill>
                  <a:srgbClr val="2D2DB9"/>
                </a:solidFill>
              </a:rPr>
              <a:t>ный</a:t>
            </a:r>
            <a:r>
              <a:rPr lang="ru-RU" altLang="ru-RU" sz="1814" b="1" dirty="0">
                <a:solidFill>
                  <a:srgbClr val="2D2DB9"/>
                </a:solidFill>
              </a:rPr>
              <a:t>, умеющий слушать и слышать собеседника</a:t>
            </a:r>
            <a:endParaRPr lang="ru-RU" altLang="ru-RU" sz="1633" b="1" dirty="0">
              <a:solidFill>
                <a:srgbClr val="2D2DB9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1701800" y="4648808"/>
            <a:ext cx="2412553" cy="1371024"/>
          </a:xfrm>
          <a:prstGeom prst="borderCallout1">
            <a:avLst>
              <a:gd name="adj1" fmla="val -15194"/>
              <a:gd name="adj2" fmla="val 135314"/>
              <a:gd name="adj3" fmla="val 30754"/>
              <a:gd name="adj4" fmla="val 98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814" b="1" dirty="0">
                <a:solidFill>
                  <a:srgbClr val="2D2DB9"/>
                </a:solidFill>
              </a:rPr>
              <a:t>Умеющий высказывать свое мнение, обосновывать свою позицию</a:t>
            </a:r>
          </a:p>
        </p:txBody>
      </p:sp>
      <p:sp>
        <p:nvSpPr>
          <p:cNvPr id="12" name="Выноска 1 11"/>
          <p:cNvSpPr/>
          <p:nvPr/>
        </p:nvSpPr>
        <p:spPr>
          <a:xfrm>
            <a:off x="4952521" y="4648808"/>
            <a:ext cx="2134304" cy="1371024"/>
          </a:xfrm>
          <a:prstGeom prst="borderCallout1">
            <a:avLst>
              <a:gd name="adj1" fmla="val -13607"/>
              <a:gd name="adj2" fmla="val 50110"/>
              <a:gd name="adj3" fmla="val -1786"/>
              <a:gd name="adj4" fmla="val 49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altLang="ru-RU" sz="1633" b="1">
                <a:solidFill>
                  <a:srgbClr val="2D2DB9"/>
                </a:solidFill>
              </a:rPr>
              <a:t>Выполняющий  правила здорового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858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5psy.ru/images/stories/img2/rebenok-za-urokami-2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603500"/>
            <a:ext cx="6600825" cy="41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Математика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es-foto.ru/media_file/images/School_fot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347303"/>
            <a:ext cx="6630987" cy="44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Русский язык</a:t>
            </a:r>
            <a:endParaRPr lang="ru-RU" b="1" dirty="0"/>
          </a:p>
        </p:txBody>
      </p:sp>
      <p:pic>
        <p:nvPicPr>
          <p:cNvPr id="8194" name="Picture 2" descr="https://s-media-cache-ak0.pinimg.com/736x/63/17/c1/6317c1d9cf86b4e106802ac90a5985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527300"/>
            <a:ext cx="6201282" cy="41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воспитание ребенка влияют: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семья – 50</a:t>
            </a:r>
            <a:r>
              <a:rPr lang="ru-RU" sz="2800" b="1" dirty="0" smtClean="0"/>
              <a:t>% </a:t>
            </a:r>
          </a:p>
          <a:p>
            <a:r>
              <a:rPr lang="ru-RU" sz="2800" b="1" dirty="0" smtClean="0"/>
              <a:t>СМИ </a:t>
            </a:r>
            <a:r>
              <a:rPr lang="ru-RU" sz="2800" b="1" dirty="0"/>
              <a:t>– 30</a:t>
            </a:r>
            <a:r>
              <a:rPr lang="ru-RU" sz="2800" b="1" dirty="0" smtClean="0"/>
              <a:t>%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школа – 10</a:t>
            </a:r>
            <a:r>
              <a:rPr lang="ru-RU" sz="2800" b="1" dirty="0" smtClean="0"/>
              <a:t>%</a:t>
            </a:r>
          </a:p>
          <a:p>
            <a:r>
              <a:rPr lang="ru-RU" sz="2800" b="1" dirty="0" smtClean="0"/>
              <a:t>улица </a:t>
            </a:r>
            <a:r>
              <a:rPr lang="ru-RU" sz="2800" b="1" dirty="0"/>
              <a:t>–10</a:t>
            </a:r>
            <a:r>
              <a:rPr lang="ru-RU" sz="2800" b="1" dirty="0" smtClean="0"/>
              <a:t>%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160182"/>
            <a:ext cx="4331546" cy="27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700" y="2413338"/>
            <a:ext cx="10718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оспитание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с четким представлением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ы. Это целенаправленный 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жедневный процесс, в котором происходит его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амосовершенствование и саморазвитие. Данная работа ведет к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риумф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личности ребенка. Это путь к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динению ученика, его родителей и школы.</a:t>
            </a:r>
            <a:endParaRPr lang="ru-RU" sz="2800" dirty="0"/>
          </a:p>
        </p:txBody>
      </p:sp>
      <p:pic>
        <p:nvPicPr>
          <p:cNvPr id="4098" name="Picture 2" descr="http://rodnichock-ray.ru/images/content/se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49500"/>
            <a:ext cx="8825659" cy="116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	«Родители </a:t>
            </a:r>
            <a:r>
              <a:rPr lang="ru-RU" sz="2800" b="1" dirty="0"/>
              <a:t>– это первые и наиболее влиятельные учителя для своих </a:t>
            </a:r>
            <a:r>
              <a:rPr lang="ru-RU" sz="2800" b="1" dirty="0" smtClean="0"/>
              <a:t>детей</a:t>
            </a:r>
            <a:r>
              <a:rPr lang="ru-RU" sz="2800" b="1" dirty="0"/>
              <a:t>». 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6150" name="Picture 6" descr="http://psihelp.com.ua/wp-content/uploads/13094181_1535665976738014_91795080022708832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2638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775" y="2603500"/>
            <a:ext cx="8825659" cy="34163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Нравится ли тебе ходить в школу и почему?</a:t>
            </a:r>
          </a:p>
          <a:p>
            <a:r>
              <a:rPr lang="ru-RU" dirty="0" smtClean="0"/>
              <a:t>С каким настроением ты садишься за уроки?</a:t>
            </a:r>
          </a:p>
          <a:p>
            <a:r>
              <a:rPr lang="ru-RU" dirty="0" smtClean="0"/>
              <a:t>Есть ли у тебя специальное место, где ты выполняешь домашнее задание?</a:t>
            </a:r>
          </a:p>
          <a:p>
            <a:r>
              <a:rPr lang="ru-RU" dirty="0" smtClean="0"/>
              <a:t>Сколько времени ты готовишь домашнее задание?</a:t>
            </a:r>
          </a:p>
          <a:p>
            <a:r>
              <a:rPr lang="ru-RU" dirty="0" smtClean="0"/>
              <a:t>Какие предметы готовишь с трудом?</a:t>
            </a:r>
          </a:p>
          <a:p>
            <a:r>
              <a:rPr lang="ru-RU" dirty="0" smtClean="0"/>
              <a:t>Какие предметы для тебя самые лёгкие?</a:t>
            </a:r>
          </a:p>
          <a:p>
            <a:r>
              <a:rPr lang="ru-RU" dirty="0" smtClean="0"/>
              <a:t>Ты выполняешь домашнее задание самостоятельно или с помощью взрослых?</a:t>
            </a:r>
          </a:p>
          <a:p>
            <a:r>
              <a:rPr lang="ru-RU" dirty="0" smtClean="0"/>
              <a:t>Проверяют ли родители выполнение домашнего задания?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Нравится ли тебе ходить в школу и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Нравится, потому что здесь друзья.</a:t>
            </a:r>
          </a:p>
          <a:p>
            <a:r>
              <a:rPr lang="ru-RU" dirty="0" smtClean="0"/>
              <a:t>Не нравится, потому что контрольные.</a:t>
            </a:r>
          </a:p>
          <a:p>
            <a:r>
              <a:rPr lang="ru-RU" dirty="0" smtClean="0"/>
              <a:t>Не хочу быть тупой.</a:t>
            </a:r>
          </a:p>
          <a:p>
            <a:r>
              <a:rPr lang="ru-RU" dirty="0" smtClean="0"/>
              <a:t>Я люблю ходить в школу, потому что я узнаю новое и играю там.</a:t>
            </a:r>
          </a:p>
          <a:p>
            <a:r>
              <a:rPr lang="ru-RU" dirty="0" smtClean="0"/>
              <a:t>Там (в школе) скучно только очень редко. Но без неё (школы) не обойтись.</a:t>
            </a:r>
          </a:p>
          <a:p>
            <a:r>
              <a:rPr lang="ru-RU" dirty="0" smtClean="0"/>
              <a:t>Не очень, потому что задают много.</a:t>
            </a:r>
          </a:p>
          <a:p>
            <a:r>
              <a:rPr lang="ru-RU" dirty="0" smtClean="0"/>
              <a:t>Нравится, потому что хочу стать учителем.</a:t>
            </a:r>
            <a:endParaRPr lang="ru-RU" dirty="0"/>
          </a:p>
        </p:txBody>
      </p:sp>
      <p:pic>
        <p:nvPicPr>
          <p:cNvPr id="2050" name="Picture 2" descr="https://deti.mail.ru/pre_square800_resize/pic/photolib/2014/08/31/Depositphotos_870562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40656"/>
            <a:ext cx="37211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каким настроением ты садишься за уроки?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усталостью.</a:t>
            </a:r>
          </a:p>
          <a:p>
            <a:r>
              <a:rPr lang="ru-RU" dirty="0" smtClean="0"/>
              <a:t>С нормальным.</a:t>
            </a:r>
          </a:p>
          <a:p>
            <a:r>
              <a:rPr lang="ru-RU" dirty="0" smtClean="0"/>
              <a:t>С очень и очень грустным, плохим.</a:t>
            </a:r>
          </a:p>
          <a:p>
            <a:r>
              <a:rPr lang="ru-RU" dirty="0" smtClean="0"/>
              <a:t>Со злым иногда, когда мама говорит, что если сделаешь уроки мы поедем в гости. Как 23 октября.</a:t>
            </a:r>
          </a:p>
          <a:p>
            <a:r>
              <a:rPr lang="ru-RU" dirty="0" smtClean="0"/>
              <a:t>С хорошим.</a:t>
            </a:r>
          </a:p>
          <a:p>
            <a:r>
              <a:rPr lang="ru-RU" dirty="0" smtClean="0"/>
              <a:t>С весёлым.</a:t>
            </a:r>
          </a:p>
          <a:p>
            <a:r>
              <a:rPr lang="ru-RU" dirty="0" smtClean="0"/>
              <a:t>То с грустным, то с весёлым, зависит от времени и погоды.</a:t>
            </a:r>
          </a:p>
          <a:p>
            <a:r>
              <a:rPr lang="ru-RU" dirty="0" smtClean="0"/>
              <a:t>Иногда с грустным, потому что играют друзья, а я 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7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Есть ли у тебя специальное место, где ты выполняешь домашнее задание?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Да, есть.</a:t>
            </a:r>
          </a:p>
          <a:p>
            <a:r>
              <a:rPr lang="ru-RU" dirty="0" smtClean="0"/>
              <a:t>Смотря где я его делаю.</a:t>
            </a:r>
          </a:p>
          <a:p>
            <a:r>
              <a:rPr lang="ru-RU" dirty="0" smtClean="0"/>
              <a:t>Да есть. Это моя комната.</a:t>
            </a:r>
          </a:p>
          <a:p>
            <a:r>
              <a:rPr lang="ru-RU" dirty="0" smtClean="0"/>
              <a:t>Да, я занимаюсь за раскладным столом в комнате мамы и сестры.</a:t>
            </a:r>
          </a:p>
          <a:p>
            <a:r>
              <a:rPr lang="ru-RU" dirty="0" smtClean="0"/>
              <a:t>Есть! Двухметровый стол.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времени ты готовишь домашнее задание?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 минут</a:t>
            </a:r>
          </a:p>
          <a:p>
            <a:r>
              <a:rPr lang="ru-RU" dirty="0" smtClean="0"/>
              <a:t>1 час</a:t>
            </a:r>
          </a:p>
          <a:p>
            <a:r>
              <a:rPr lang="ru-RU" dirty="0" smtClean="0"/>
              <a:t>2 часа</a:t>
            </a:r>
          </a:p>
          <a:p>
            <a:r>
              <a:rPr lang="ru-RU" dirty="0" smtClean="0"/>
              <a:t>20 минут</a:t>
            </a:r>
          </a:p>
          <a:p>
            <a:r>
              <a:rPr lang="ru-RU" dirty="0" smtClean="0"/>
              <a:t>Где-то 40 минут</a:t>
            </a:r>
          </a:p>
          <a:p>
            <a:r>
              <a:rPr lang="ru-RU" dirty="0" smtClean="0"/>
              <a:t>10-15 минут уходит на одно задание</a:t>
            </a:r>
          </a:p>
          <a:p>
            <a:r>
              <a:rPr lang="ru-RU" dirty="0" smtClean="0"/>
              <a:t>6 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6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</TotalTime>
  <Words>1040</Words>
  <Application>Microsoft Office PowerPoint</Application>
  <PresentationFormat>Произвольный</PresentationFormat>
  <Paragraphs>159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Ион (конференц-зал)</vt:lpstr>
      <vt:lpstr>Родительское собрание</vt:lpstr>
      <vt:lpstr>Презентация PowerPoint</vt:lpstr>
      <vt:lpstr>На воспитание ребенка влияют: </vt:lpstr>
      <vt:lpstr>Презентация PowerPoint</vt:lpstr>
      <vt:lpstr>Анкетирование:</vt:lpstr>
      <vt:lpstr>Нравится ли тебе ходить в школу и почему? </vt:lpstr>
      <vt:lpstr>С каким настроением ты садишься за уроки? </vt:lpstr>
      <vt:lpstr>Есть ли у тебя специальное место, где ты выполняешь домашнее задание? </vt:lpstr>
      <vt:lpstr>Сколько времени ты готовишь домашнее задание? </vt:lpstr>
      <vt:lpstr>Какие предметы готовишь с трудом? </vt:lpstr>
      <vt:lpstr>Какие предметы для тебя самые лёгкие? </vt:lpstr>
      <vt:lpstr> Ты выполняешь домашнее задание самостоятельно или с помощью взрослых? </vt:lpstr>
      <vt:lpstr>Проверяют ли родители выполнение домашнего задания? </vt:lpstr>
      <vt:lpstr>Какие же общие умения важны для успешного обучения?</vt:lpstr>
      <vt:lpstr> Только успех порождает новый успех. </vt:lpstr>
      <vt:lpstr>Мотивация к школе бывает: </vt:lpstr>
      <vt:lpstr> Возрастные особенности детей 9 – 11 лет </vt:lpstr>
      <vt:lpstr> Возрастные особенности детей 9 – 11 лет </vt:lpstr>
      <vt:lpstr> Возрастные особенности детей 9 – 11 лет </vt:lpstr>
      <vt:lpstr> Возрастные особенности детей 9 – 11 лет </vt:lpstr>
      <vt:lpstr> Возрастные особенности детей 9 – 11 лет </vt:lpstr>
      <vt:lpstr>Возрастные особенности детей 9 – 11 лет</vt:lpstr>
      <vt:lpstr>Возрастные особенности детей 9 – 11 лет</vt:lpstr>
      <vt:lpstr>Возрастные особенности детей 9 – 11 лет</vt:lpstr>
      <vt:lpstr>Презентация PowerPoint</vt:lpstr>
      <vt:lpstr>Портрет ученика начальной школы</vt:lpstr>
      <vt:lpstr>Чтение </vt:lpstr>
      <vt:lpstr>Математика</vt:lpstr>
      <vt:lpstr>Русский язык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administrator</dc:creator>
  <cp:lastModifiedBy>sony</cp:lastModifiedBy>
  <cp:revision>17</cp:revision>
  <dcterms:created xsi:type="dcterms:W3CDTF">2017-10-27T06:30:33Z</dcterms:created>
  <dcterms:modified xsi:type="dcterms:W3CDTF">2021-11-10T17:44:46Z</dcterms:modified>
</cp:coreProperties>
</file>