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8" r:id="rId2"/>
    <p:sldId id="259" r:id="rId3"/>
    <p:sldId id="276" r:id="rId4"/>
    <p:sldId id="281" r:id="rId5"/>
    <p:sldId id="283" r:id="rId6"/>
    <p:sldId id="285" r:id="rId7"/>
    <p:sldId id="286" r:id="rId8"/>
    <p:sldId id="288" r:id="rId9"/>
    <p:sldId id="290" r:id="rId10"/>
    <p:sldId id="291" r:id="rId11"/>
    <p:sldId id="289" r:id="rId12"/>
    <p:sldId id="274" r:id="rId13"/>
    <p:sldId id="260" r:id="rId14"/>
    <p:sldId id="263" r:id="rId15"/>
    <p:sldId id="261" r:id="rId16"/>
    <p:sldId id="278" r:id="rId17"/>
    <p:sldId id="279" r:id="rId18"/>
    <p:sldId id="266" r:id="rId19"/>
    <p:sldId id="280" r:id="rId20"/>
    <p:sldId id="269" r:id="rId21"/>
    <p:sldId id="268" r:id="rId22"/>
    <p:sldId id="275" r:id="rId23"/>
  </p:sldIdLst>
  <p:sldSz cx="9144000" cy="6858000" type="screen4x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9" autoAdjust="0"/>
    <p:restoredTop sz="94660"/>
  </p:normalViewPr>
  <p:slideViewPr>
    <p:cSldViewPr>
      <p:cViewPr varScale="1">
        <p:scale>
          <a:sx n="69" d="100"/>
          <a:sy n="69" d="100"/>
        </p:scale>
        <p:origin x="14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E079F-9826-4EEA-B6D6-4CB223DEE84A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84C39-EE1B-4359-8575-5F958DE7B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70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B164B-AA08-4DE7-9660-897553A19D43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249F5-F5D8-4651-8A84-0CDDFE145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5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351C-3052-4993-A57E-F870F0AEA7F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70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351C-3052-4993-A57E-F870F0AEA7F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94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351C-3052-4993-A57E-F870F0AEA7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5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351C-3052-4993-A57E-F870F0AEA7F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9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6611779"/>
            <a:ext cx="7633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kern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© </a:t>
            </a:r>
            <a:r>
              <a:rPr lang="en-US" sz="1000" b="1" kern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FokinaLidia</a:t>
            </a:r>
            <a:endParaRPr lang="ru-RU" sz="1000" b="1" kern="12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lexandra Zeferino One" pitchFamily="66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63351" y="253435"/>
            <a:ext cx="8129129" cy="63511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pic>
        <p:nvPicPr>
          <p:cNvPr id="1032" name="Picture 8" descr="http://nachalo4ka.ru/wp-content/uploads/2014/08/ugolki-1050x1200.png"/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9397" y="56851"/>
            <a:ext cx="1843759" cy="14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nachalo4ka.ru/wp-content/uploads/2014/08/ugolki-1050x1200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556" y="2708920"/>
            <a:ext cx="1549896" cy="14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nachalo4ka.ru/wp-content/uploads/2014/08/ugolki-1050x1200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556" y="476672"/>
            <a:ext cx="1549896" cy="14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nachalo4ka.ru/wp-content/uploads/2014/08/ugolki-1050x1200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556" y="4941168"/>
            <a:ext cx="1549896" cy="14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d.multiurok.ru/html/2019/12/14/s_5df51ad481e3e/1290347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2236"/>
            <a:ext cx="9144000" cy="697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5"/>
          <p:cNvSpPr txBox="1">
            <a:spLocks/>
          </p:cNvSpPr>
          <p:nvPr/>
        </p:nvSpPr>
        <p:spPr>
          <a:xfrm>
            <a:off x="1403648" y="1412776"/>
            <a:ext cx="7128792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Анализ </a:t>
            </a:r>
            <a:r>
              <a:rPr lang="ru-RU" alt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работы </a:t>
            </a:r>
          </a:p>
          <a:p>
            <a:pPr>
              <a:defRPr/>
            </a:pPr>
            <a:r>
              <a:rPr lang="ru-RU" alt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ШТАБА </a:t>
            </a:r>
            <a:r>
              <a:rPr lang="ru-RU" alt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ВОСПИТАТЕЛЬНОЙ РАБОТЫ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35696" y="4459764"/>
            <a:ext cx="6264696" cy="121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БОУ СОШ №35  МО Динской район</a:t>
            </a:r>
          </a:p>
          <a:p>
            <a:pPr marL="0" indent="0" algn="ctr"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2019/2020 учебный год</a:t>
            </a:r>
          </a:p>
          <a:p>
            <a:pPr>
              <a:lnSpc>
                <a:spcPct val="90000"/>
              </a:lnSpc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9181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96589" y="80294"/>
            <a:ext cx="5065185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/>
              <a:t>Суть проекта – в усвоении нормативного объема знаний об искусстве через интерактивное погружение в культурные практики. Планируется, что ученики будут посещать выставки, спектакли, музеи, а затем делится своими впечатлениями.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96589" y="1447648"/>
            <a:ext cx="5173363" cy="54014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Нормативный режим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культурных мероприятиях в рамках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«КНШ»:</a:t>
            </a:r>
          </a:p>
          <a:p>
            <a:pPr algn="just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-Блок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«Культпоход» </a:t>
            </a:r>
            <a:r>
              <a:rPr lang="ru-RU" sz="15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мероприятий и 7 </a:t>
            </a:r>
            <a:r>
              <a:rPr lang="ru-RU" sz="15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выездов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(спектакли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концерты, выставки, кинопрокаты, экскурсии (в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виртуальные), фестивали,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радиоспектакли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т.д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just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-Блок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«Культурный клуб» </a:t>
            </a:r>
            <a:r>
              <a:rPr lang="ru-RU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мероприятия </a:t>
            </a: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месяц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каждому направлению (литература, изобразительное искусство, архитектура, народная культура, музыка, театр, кинематограф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мастер-классы, встречи, беседы, интервью с деятелями культуры (писателями, поэтами, артистами, художниками и др.),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игры, викторины по произведениям искусства, вечера (литературные, музыкальные, культурные и т.п.), флэш-мобы, путешествия, спектакли, кинопоказы, лекции-семинары и др. </a:t>
            </a:r>
          </a:p>
          <a:p>
            <a:pPr algn="just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-Блок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культура»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удаленного доступа к произведениям искусства, в том числе из списка рекомендованных, на специализированных порталах о культуре, представлены лучшие образцы.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взаимодействия с произведениями культуры: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аудио-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видеозаписи спектаклей, театральных постановок, концертов, концертных номеров, кинофильмов, встреч, литературных вечеров, выступлений артистов, выставок, экскурсий и др.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chool57.centerstart.ru/sites/school57.centerstart.ru/files/tmp/news/5d9424dcaa0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" y="4667"/>
            <a:ext cx="3818721" cy="150741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2" y="1602126"/>
            <a:ext cx="3725955" cy="2395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1" y="4087296"/>
            <a:ext cx="3713766" cy="26922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04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volhovnews.ru/wp-content/uploads/2018/02/boevoe-bratstvo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4" y="126779"/>
            <a:ext cx="3674714" cy="1735282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" y="1988840"/>
            <a:ext cx="2198862" cy="1653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30" y="1988841"/>
            <a:ext cx="2311716" cy="16532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6" y="3832042"/>
            <a:ext cx="4050488" cy="2552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6" descr="https://school69.centerstart.ru/sites/school69.centerstart.ru/files/tmp/news/1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67" y="126779"/>
            <a:ext cx="2305312" cy="243812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985268" y="2691681"/>
            <a:ext cx="4004710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рамках реализации проекта «Марш памяти юных», благодаря участию в данном конкурсе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наша школа вступила в очередной конкурс Президентских грантов, чтобы получить возможность оборудовать мемориальную экспозицию, куда войдут портреты юных героев, описание их подвига и QR-код страницы героя в виртуальном музее.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Таким образом, информация о подвиге будет визуализирована в реальной и виртуальной форме.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35833"/>
          <a:stretch/>
        </p:blipFill>
        <p:spPr>
          <a:xfrm>
            <a:off x="7059904" y="126778"/>
            <a:ext cx="1930074" cy="2438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735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51838" y="32229"/>
            <a:ext cx="8440324" cy="1143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dirty="0" smtClean="0">
                <a:latin typeface="Impact" panose="020B0806030902050204" pitchFamily="34" charset="0"/>
              </a:rPr>
              <a:t>ГРАЖДАНСКО-ПАТРИОТИЧЕСКОЕ ВОСПИТАНИЕ</a:t>
            </a:r>
            <a:endParaRPr lang="ru-RU" altLang="ru-RU" dirty="0"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651603" cy="2459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40" y="3907812"/>
            <a:ext cx="3724522" cy="26701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873538"/>
            <a:ext cx="3651603" cy="2704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40" y="1340768"/>
            <a:ext cx="3724521" cy="24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69392" y="28694"/>
            <a:ext cx="8163048" cy="1143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dirty="0" smtClean="0">
                <a:latin typeface="Impact" panose="020B0806030902050204" pitchFamily="34" charset="0"/>
              </a:rPr>
              <a:t>НРАВСТВЕННО-ЭСТЕТИЧЕСКОЕ ВОСПИТАНИЕ:</a:t>
            </a:r>
            <a:endParaRPr lang="ru-RU" altLang="ru-RU" dirty="0">
              <a:latin typeface="Impact" panose="020B080603090205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5" y="1414393"/>
            <a:ext cx="3752305" cy="2600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4393"/>
            <a:ext cx="4103440" cy="2600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36196"/>
            <a:ext cx="4103440" cy="2600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4" y="4136196"/>
            <a:ext cx="3752305" cy="26004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1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332656"/>
            <a:ext cx="712879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Рейтинг классов по степени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активного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участия в жизни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школы: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53890"/>
              </p:ext>
            </p:extLst>
          </p:nvPr>
        </p:nvGraphicFramePr>
        <p:xfrm>
          <a:off x="368278" y="1586591"/>
          <a:ext cx="8524203" cy="249953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842383">
                  <a:extLst>
                    <a:ext uri="{9D8B030D-6E8A-4147-A177-3AD203B41FA5}">
                      <a16:colId xmlns:a16="http://schemas.microsoft.com/office/drawing/2014/main" val="1832956829"/>
                    </a:ext>
                  </a:extLst>
                </a:gridCol>
                <a:gridCol w="2322563">
                  <a:extLst>
                    <a:ext uri="{9D8B030D-6E8A-4147-A177-3AD203B41FA5}">
                      <a16:colId xmlns:a16="http://schemas.microsoft.com/office/drawing/2014/main" val="1108668510"/>
                    </a:ext>
                  </a:extLst>
                </a:gridCol>
                <a:gridCol w="1997017">
                  <a:extLst>
                    <a:ext uri="{9D8B030D-6E8A-4147-A177-3AD203B41FA5}">
                      <a16:colId xmlns:a16="http://schemas.microsoft.com/office/drawing/2014/main" val="1010299211"/>
                    </a:ext>
                  </a:extLst>
                </a:gridCol>
                <a:gridCol w="2362240">
                  <a:extLst>
                    <a:ext uri="{9D8B030D-6E8A-4147-A177-3AD203B41FA5}">
                      <a16:colId xmlns:a16="http://schemas.microsoft.com/office/drawing/2014/main" val="1663432853"/>
                    </a:ext>
                  </a:extLst>
                </a:gridCol>
              </a:tblGrid>
              <a:tr h="540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школа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школа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школа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502695"/>
                  </a:ext>
                </a:extLst>
              </a:tr>
              <a:tr h="540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2г, 2а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5г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10649"/>
                  </a:ext>
                </a:extLst>
              </a:tr>
              <a:tr h="540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523312"/>
                  </a:ext>
                </a:extLst>
              </a:tr>
              <a:tr h="540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8б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778155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27762" y="4351401"/>
            <a:ext cx="8639399" cy="23575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71755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сравнить результаты с прошлым годом, то видно, что лидерство сохранили те же классы что и в прошлом году, и соответственно последние те же что и в прошлом году. Поэтому традиционно лучшими классными руководителями являются: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Городицкая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Л.И., Качалова С.В., Скопец И.Н., Терентьева И.Г., Сырых З.Л., Стецюк С.Ю.,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Мялина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О.Н., Курочкина Л.Е.,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Бреус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Н.Э.</a:t>
            </a:r>
          </a:p>
          <a:p>
            <a:pPr marR="71755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Особенно хотелось выразить благодарность следующим классным руководителям: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Овчинниковой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Е.Г., Казаковой З.Ю., Чистяковой Л.Л.,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Стройкиной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И.Ю.,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Агабекян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Н.А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Кваша М.Ю., Кравченко Е.А. Чернова А.С.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24" y="-44918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19672" y="71437"/>
            <a:ext cx="6300787" cy="1143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 smtClean="0"/>
              <a:t>Рейтинг участия в конкурсах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 smtClean="0"/>
              <a:t>2019-2020 год</a:t>
            </a:r>
            <a:endParaRPr lang="ru-RU" alt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34047" y="1214437"/>
            <a:ext cx="9028366" cy="81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Несмотря на увеличение призовых мест и количества участников конкурсов и соревнований, подготовкой занимаются далеко не все педагоги школы. Наибольшее число участников, призёров и победителей подготовили: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887146"/>
              </p:ext>
            </p:extLst>
          </p:nvPr>
        </p:nvGraphicFramePr>
        <p:xfrm>
          <a:off x="267668" y="2039824"/>
          <a:ext cx="8424935" cy="4680524"/>
        </p:xfrm>
        <a:graphic>
          <a:graphicData uri="http://schemas.openxmlformats.org/drawingml/2006/table">
            <a:tbl>
              <a:tblPr firstRow="1" firstCol="1" bandRow="1"/>
              <a:tblGrid>
                <a:gridCol w="769671">
                  <a:extLst>
                    <a:ext uri="{9D8B030D-6E8A-4147-A177-3AD203B41FA5}">
                      <a16:colId xmlns:a16="http://schemas.microsoft.com/office/drawing/2014/main" val="3828112931"/>
                    </a:ext>
                  </a:extLst>
                </a:gridCol>
                <a:gridCol w="4846010">
                  <a:extLst>
                    <a:ext uri="{9D8B030D-6E8A-4147-A177-3AD203B41FA5}">
                      <a16:colId xmlns:a16="http://schemas.microsoft.com/office/drawing/2014/main" val="885999140"/>
                    </a:ext>
                  </a:extLst>
                </a:gridCol>
                <a:gridCol w="2809254">
                  <a:extLst>
                    <a:ext uri="{9D8B030D-6E8A-4147-A177-3AD203B41FA5}">
                      <a16:colId xmlns:a16="http://schemas.microsoft.com/office/drawing/2014/main" val="1818411724"/>
                    </a:ext>
                  </a:extLst>
                </a:gridCol>
              </a:tblGrid>
              <a:tr h="773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ФИО учителя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призовых мест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663231"/>
                  </a:ext>
                </a:extLst>
              </a:tr>
              <a:tr h="66309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Чиркунова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Т.И.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победителей и 20 призеров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688199"/>
                  </a:ext>
                </a:extLst>
              </a:tr>
              <a:tr h="422444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Терентьева И.Г.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победителя и 5 призеров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414089"/>
                  </a:ext>
                </a:extLst>
              </a:tr>
              <a:tr h="500527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Чистякова Л.Л.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победителя и 1 призер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802894"/>
                  </a:ext>
                </a:extLst>
              </a:tr>
              <a:tr h="331549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Адамян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Г.М.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победителя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737781"/>
                  </a:ext>
                </a:extLst>
              </a:tr>
              <a:tr h="331549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Рыбалкина Ю.М.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150758"/>
                  </a:ext>
                </a:extLst>
              </a:tr>
              <a:tr h="331549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Городицкая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Л.И.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призера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40729"/>
                  </a:ext>
                </a:extLst>
              </a:tr>
              <a:tr h="331549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Кваша М.Ю.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призера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668820"/>
                  </a:ext>
                </a:extLst>
              </a:tr>
              <a:tr h="331549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Коротких И.В.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призера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73018"/>
                  </a:ext>
                </a:extLst>
              </a:tr>
              <a:tr h="331549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Тимохина Д.Н.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373923"/>
                  </a:ext>
                </a:extLst>
              </a:tr>
              <a:tr h="331549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Стецюк С.Ю.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3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3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28587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91680" y="108470"/>
            <a:ext cx="63007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dirty="0" smtClean="0">
                <a:latin typeface="Impact" panose="020B0806030902050204" pitchFamily="34" charset="0"/>
              </a:rPr>
              <a:t>СПОРТИВНЫЕ СОРЕВНОВАНИЯ:</a:t>
            </a:r>
            <a:endParaRPr lang="ru-RU" altLang="ru-RU" dirty="0">
              <a:latin typeface="Impact" panose="020B080603090205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103229"/>
              </p:ext>
            </p:extLst>
          </p:nvPr>
        </p:nvGraphicFramePr>
        <p:xfrm>
          <a:off x="107504" y="1277905"/>
          <a:ext cx="4122420" cy="1156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5070">
                  <a:extLst>
                    <a:ext uri="{9D8B030D-6E8A-4147-A177-3AD203B41FA5}">
                      <a16:colId xmlns:a16="http://schemas.microsoft.com/office/drawing/2014/main" val="124479309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1956665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16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муниципальный этап </a:t>
                      </a:r>
                      <a:r>
                        <a:rPr lang="ru-RU" sz="1100" dirty="0" err="1">
                          <a:effectLst/>
                        </a:rPr>
                        <a:t>Всекубанского</a:t>
                      </a:r>
                      <a:r>
                        <a:rPr lang="ru-RU" sz="1100" dirty="0">
                          <a:effectLst/>
                        </a:rPr>
                        <a:t> турнира по настольному теннису среди учащихся общеобразовательных организаций на Кубок губернатора Краснодарского края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</a:rPr>
                        <a:t>победители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676033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814444"/>
              </p:ext>
            </p:extLst>
          </p:nvPr>
        </p:nvGraphicFramePr>
        <p:xfrm>
          <a:off x="107504" y="2403394"/>
          <a:ext cx="4122420" cy="963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5070">
                  <a:extLst>
                    <a:ext uri="{9D8B030D-6E8A-4147-A177-3AD203B41FA5}">
                      <a16:colId xmlns:a16="http://schemas.microsoft.com/office/drawing/2014/main" val="3371118142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268906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XII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Всекубанская</a:t>
                      </a:r>
                      <a:r>
                        <a:rPr lang="ru-RU" sz="1100" dirty="0">
                          <a:effectLst/>
                        </a:rPr>
                        <a:t> спартакиада по игровым видам спорта среди учащихся ОУ «Спортивные надежды Кубани», волейбол 7-8 классы девочки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</a:rPr>
                        <a:t>зональный этап победители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8549019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150259"/>
              </p:ext>
            </p:extLst>
          </p:nvPr>
        </p:nvGraphicFramePr>
        <p:xfrm>
          <a:off x="107504" y="3320869"/>
          <a:ext cx="4122420" cy="963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5070">
                  <a:extLst>
                    <a:ext uri="{9D8B030D-6E8A-4147-A177-3AD203B41FA5}">
                      <a16:colId xmlns:a16="http://schemas.microsoft.com/office/drawing/2014/main" val="810894756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3031598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XII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Всекубанская</a:t>
                      </a:r>
                      <a:r>
                        <a:rPr lang="ru-RU" sz="1100" dirty="0">
                          <a:effectLst/>
                        </a:rPr>
                        <a:t> спартакиада по игровым видам спорта среди учащихся ОУ «Спортивные надежды Кубани», волейбол 9-11 классы девочки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</a:rPr>
                        <a:t>зональный этап победители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283684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841136"/>
              </p:ext>
            </p:extLst>
          </p:nvPr>
        </p:nvGraphicFramePr>
        <p:xfrm>
          <a:off x="107504" y="4253572"/>
          <a:ext cx="4122420" cy="963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5070">
                  <a:extLst>
                    <a:ext uri="{9D8B030D-6E8A-4147-A177-3AD203B41FA5}">
                      <a16:colId xmlns:a16="http://schemas.microsoft.com/office/drawing/2014/main" val="297608545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786595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XII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Всекубанская</a:t>
                      </a:r>
                      <a:r>
                        <a:rPr lang="ru-RU" sz="1100" dirty="0">
                          <a:effectLst/>
                        </a:rPr>
                        <a:t> спартакиада по игровым видам спорта среди учащихся ОУ «Спортивные надежды Кубани», волейбол 9-11 классы девочки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</a:rPr>
                        <a:t>муниципальный этап призеры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826855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554957"/>
              </p:ext>
            </p:extLst>
          </p:nvPr>
        </p:nvGraphicFramePr>
        <p:xfrm>
          <a:off x="107504" y="5171047"/>
          <a:ext cx="4122420" cy="963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5070">
                  <a:extLst>
                    <a:ext uri="{9D8B030D-6E8A-4147-A177-3AD203B41FA5}">
                      <a16:colId xmlns:a16="http://schemas.microsoft.com/office/drawing/2014/main" val="440050986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41500357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XII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Всекубанская</a:t>
                      </a:r>
                      <a:r>
                        <a:rPr lang="ru-RU" sz="1100" dirty="0">
                          <a:effectLst/>
                        </a:rPr>
                        <a:t> спартакиада по игровым видам спорта среди учащихся ОУ «Спортивные надежды Кубани», баскетбол 5-6 классы девочки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</a:rPr>
                        <a:t>зональный этап победители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6639295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964354"/>
              </p:ext>
            </p:extLst>
          </p:nvPr>
        </p:nvGraphicFramePr>
        <p:xfrm>
          <a:off x="4746811" y="1285873"/>
          <a:ext cx="4131134" cy="4837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0281">
                  <a:extLst>
                    <a:ext uri="{9D8B030D-6E8A-4147-A177-3AD203B41FA5}">
                      <a16:colId xmlns:a16="http://schemas.microsoft.com/office/drawing/2014/main" val="2626570943"/>
                    </a:ext>
                  </a:extLst>
                </a:gridCol>
                <a:gridCol w="1660853">
                  <a:extLst>
                    <a:ext uri="{9D8B030D-6E8A-4147-A177-3AD203B41FA5}">
                      <a16:colId xmlns:a16="http://schemas.microsoft.com/office/drawing/2014/main" val="2788250255"/>
                    </a:ext>
                  </a:extLst>
                </a:gridCol>
              </a:tblGrid>
              <a:tr h="8344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XII</a:t>
                      </a:r>
                      <a:r>
                        <a:rPr lang="ru-RU" sz="900">
                          <a:effectLst/>
                        </a:rPr>
                        <a:t> Всекубанская спартакиада по игровым видам спорта среди учащихся ОУ «Спортивные надежды Кубани», баскетбол 7-8 классы девочки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</a:rPr>
                        <a:t>зональный этап победители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extLst>
                  <a:ext uri="{0D108BD9-81ED-4DB2-BD59-A6C34878D82A}">
                    <a16:rowId xmlns:a16="http://schemas.microsoft.com/office/drawing/2014/main" val="3539875917"/>
                  </a:ext>
                </a:extLst>
              </a:tr>
              <a:tr h="8344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XII</a:t>
                      </a:r>
                      <a:r>
                        <a:rPr lang="ru-RU" sz="900">
                          <a:effectLst/>
                        </a:rPr>
                        <a:t> Всекубанская спартакиада по игровым видам спорта среди учащихся ОУ «Спортивные надежды Кубани», баскетбол 7-8 классы мальчики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</a:rPr>
                        <a:t>зональный этап победители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extLst>
                  <a:ext uri="{0D108BD9-81ED-4DB2-BD59-A6C34878D82A}">
                    <a16:rowId xmlns:a16="http://schemas.microsoft.com/office/drawing/2014/main" val="2475496509"/>
                  </a:ext>
                </a:extLst>
              </a:tr>
              <a:tr h="8344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XII</a:t>
                      </a:r>
                      <a:r>
                        <a:rPr lang="ru-RU" sz="900">
                          <a:effectLst/>
                        </a:rPr>
                        <a:t> Всекубанская спартакиада по игровым видам спорта среди учащихся ОУ «Спортивные надежды Кубани», баскетбол 5-6 классы девочки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</a:rPr>
                        <a:t>муниципальный этап призеры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extLst>
                  <a:ext uri="{0D108BD9-81ED-4DB2-BD59-A6C34878D82A}">
                    <a16:rowId xmlns:a16="http://schemas.microsoft.com/office/drawing/2014/main" val="4017411667"/>
                  </a:ext>
                </a:extLst>
              </a:tr>
              <a:tr h="8344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XII </a:t>
                      </a:r>
                      <a:r>
                        <a:rPr lang="ru-RU" sz="900">
                          <a:effectLst/>
                        </a:rPr>
                        <a:t>Всекубанская спартакиада по игровым видам спорта среди учащихся ОУ «Спортивные надежды Кубани», баскетбол 7-8 классы девочки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</a:rPr>
                        <a:t>муниципальный этап победители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extLst>
                  <a:ext uri="{0D108BD9-81ED-4DB2-BD59-A6C34878D82A}">
                    <a16:rowId xmlns:a16="http://schemas.microsoft.com/office/drawing/2014/main" val="1746614922"/>
                  </a:ext>
                </a:extLst>
              </a:tr>
              <a:tr h="8344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XII</a:t>
                      </a:r>
                      <a:r>
                        <a:rPr lang="ru-RU" sz="900">
                          <a:effectLst/>
                        </a:rPr>
                        <a:t> Всекубанская спартакиада по игровым видам спорта среди учащихся ОУ «Спортивные надежды Кубани», баскетбол 7-8 классы мальчики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</a:rPr>
                        <a:t>муниципальный этап призеры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extLst>
                  <a:ext uri="{0D108BD9-81ED-4DB2-BD59-A6C34878D82A}">
                    <a16:rowId xmlns:a16="http://schemas.microsoft.com/office/drawing/2014/main" val="1608189769"/>
                  </a:ext>
                </a:extLst>
              </a:tr>
              <a:tr h="665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Всекубанский турнир по плаванию на Кубок губернатора Краснодарского края в командном зачете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</a:rPr>
                        <a:t>победители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/>
                </a:tc>
                <a:extLst>
                  <a:ext uri="{0D108BD9-81ED-4DB2-BD59-A6C34878D82A}">
                    <a16:rowId xmlns:a16="http://schemas.microsoft.com/office/drawing/2014/main" val="659239521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763688" y="6104201"/>
            <a:ext cx="504056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  <a:tabLst>
                <a:tab pos="5093335" algn="l"/>
              </a:tabLst>
            </a:pPr>
            <a:r>
              <a:rPr lang="ru-RU" sz="1400" b="1" u="sng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Итого: зональный этап: 5 победители, 12 призеры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  <a:tabLst>
                <a:tab pos="5093335" algn="l"/>
              </a:tabLst>
            </a:pPr>
            <a:r>
              <a:rPr lang="ru-RU" sz="1400" b="1" u="sng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этап: 3 победители, 3 </a:t>
            </a:r>
            <a:r>
              <a:rPr lang="ru-RU" sz="1400" b="1" u="sng" dirty="0" smtClean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призеры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7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020364"/>
              </p:ext>
            </p:extLst>
          </p:nvPr>
        </p:nvGraphicFramePr>
        <p:xfrm>
          <a:off x="4663245" y="142540"/>
          <a:ext cx="4373251" cy="6449568"/>
        </p:xfrm>
        <a:graphic>
          <a:graphicData uri="http://schemas.openxmlformats.org/drawingml/2006/table">
            <a:tbl>
              <a:tblPr firstRow="1" firstCol="1" bandRow="1"/>
              <a:tblGrid>
                <a:gridCol w="1951521">
                  <a:extLst>
                    <a:ext uri="{9D8B030D-6E8A-4147-A177-3AD203B41FA5}">
                      <a16:colId xmlns:a16="http://schemas.microsoft.com/office/drawing/2014/main" val="3681747915"/>
                    </a:ext>
                  </a:extLst>
                </a:gridCol>
                <a:gridCol w="2421730">
                  <a:extLst>
                    <a:ext uri="{9D8B030D-6E8A-4147-A177-3AD203B41FA5}">
                      <a16:colId xmlns:a16="http://schemas.microsoft.com/office/drawing/2014/main" val="3520834028"/>
                    </a:ext>
                  </a:extLst>
                </a:gridCol>
              </a:tblGrid>
              <a:tr h="2128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районные детские спортивные игры «Спорт против наркотиков» АМО Динской район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45247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мини-футбол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9-11 классы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330064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мини-футбол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7-8 классы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58014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мини-футбол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079435"/>
                  </a:ext>
                </a:extLst>
              </a:tr>
              <a:tr h="354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9-11 классы мальчики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194370"/>
                  </a:ext>
                </a:extLst>
              </a:tr>
              <a:tr h="354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 девочки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325781"/>
                  </a:ext>
                </a:extLst>
              </a:tr>
              <a:tr h="354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 мальчики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457237"/>
                  </a:ext>
                </a:extLst>
              </a:tr>
              <a:tr h="354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7-8 классы девочки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победители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26731"/>
                  </a:ext>
                </a:extLst>
              </a:tr>
              <a:tr h="354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7-8 классы мальчики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088828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Веселые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старты 1-2 классы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68244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007824"/>
              </p:ext>
            </p:extLst>
          </p:nvPr>
        </p:nvGraphicFramePr>
        <p:xfrm>
          <a:off x="107504" y="1544192"/>
          <a:ext cx="4397189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1962203">
                  <a:extLst>
                    <a:ext uri="{9D8B030D-6E8A-4147-A177-3AD203B41FA5}">
                      <a16:colId xmlns:a16="http://schemas.microsoft.com/office/drawing/2014/main" val="2845381726"/>
                    </a:ext>
                  </a:extLst>
                </a:gridCol>
                <a:gridCol w="2434986">
                  <a:extLst>
                    <a:ext uri="{9D8B030D-6E8A-4147-A177-3AD203B41FA5}">
                      <a16:colId xmlns:a16="http://schemas.microsoft.com/office/drawing/2014/main" val="2030540837"/>
                    </a:ext>
                  </a:extLst>
                </a:gridCol>
              </a:tblGrid>
              <a:tr h="46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7-8 классы девочки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победители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144064"/>
                  </a:ext>
                </a:extLst>
              </a:tr>
              <a:tr h="46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7-8 классы девочки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этап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74652"/>
                  </a:ext>
                </a:extLst>
              </a:tr>
              <a:tr h="46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9-11 классы девочки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победители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597101"/>
                  </a:ext>
                </a:extLst>
              </a:tr>
              <a:tr h="46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9-11 классы мальчики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2051"/>
                  </a:ext>
                </a:extLst>
              </a:tr>
              <a:tr h="46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9-11 классы девочки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этап Победители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844701"/>
                  </a:ext>
                </a:extLst>
              </a:tr>
              <a:tr h="46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 мальчики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306565"/>
                  </a:ext>
                </a:extLst>
              </a:tr>
              <a:tr h="46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 девочки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победители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417263"/>
                  </a:ext>
                </a:extLst>
              </a:tr>
              <a:tr h="46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 девочки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этап Победители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88252"/>
                  </a:ext>
                </a:extLst>
              </a:tr>
              <a:tr h="465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9-11 классы девочки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зональный этап призеры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7" marR="171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17744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50166" y="57274"/>
            <a:ext cx="4512752" cy="143799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Impact" panose="020B0806030902050204" pitchFamily="34" charset="0"/>
              </a:rPr>
              <a:t>ФИЗКУЛЬТУРНО-ОЗДОРОВИТЕЛЬНОЕ </a:t>
            </a:r>
            <a:r>
              <a:rPr lang="ru-RU" altLang="ru-RU" sz="2000" dirty="0">
                <a:solidFill>
                  <a:schemeClr val="tx1"/>
                </a:solidFill>
                <a:latin typeface="Impact" panose="020B0806030902050204" pitchFamily="34" charset="0"/>
              </a:rPr>
              <a:t>ВОСПИТАНИЕ</a:t>
            </a:r>
            <a:r>
              <a:rPr lang="ru-RU" altLang="ru-RU" sz="2000" dirty="0" smtClean="0">
                <a:solidFill>
                  <a:schemeClr val="tx1"/>
                </a:solidFill>
                <a:latin typeface="Impact" panose="020B0806030902050204" pitchFamily="34" charset="0"/>
              </a:rPr>
              <a:t>:</a:t>
            </a:r>
          </a:p>
          <a:p>
            <a:r>
              <a:rPr lang="ru-RU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Зональный </a:t>
            </a: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этап: 4 победители, 15 призеры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этап: 3 </a:t>
            </a:r>
            <a:r>
              <a:rPr lang="ru-RU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1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7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536" y="73596"/>
            <a:ext cx="9144000" cy="16850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Занятость учащихся школы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школьном дополнительном образовании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2019-2020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учебный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год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92 кружка ФГОС, 3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спортсекции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239973"/>
              </p:ext>
            </p:extLst>
          </p:nvPr>
        </p:nvGraphicFramePr>
        <p:xfrm>
          <a:off x="322682" y="1966667"/>
          <a:ext cx="8424935" cy="133197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864044">
                  <a:extLst>
                    <a:ext uri="{9D8B030D-6E8A-4147-A177-3AD203B41FA5}">
                      <a16:colId xmlns:a16="http://schemas.microsoft.com/office/drawing/2014/main" val="3033976684"/>
                    </a:ext>
                  </a:extLst>
                </a:gridCol>
                <a:gridCol w="963699">
                  <a:extLst>
                    <a:ext uri="{9D8B030D-6E8A-4147-A177-3AD203B41FA5}">
                      <a16:colId xmlns:a16="http://schemas.microsoft.com/office/drawing/2014/main" val="116022352"/>
                    </a:ext>
                  </a:extLst>
                </a:gridCol>
                <a:gridCol w="1445548">
                  <a:extLst>
                    <a:ext uri="{9D8B030D-6E8A-4147-A177-3AD203B41FA5}">
                      <a16:colId xmlns:a16="http://schemas.microsoft.com/office/drawing/2014/main" val="711371176"/>
                    </a:ext>
                  </a:extLst>
                </a:gridCol>
                <a:gridCol w="1027053">
                  <a:extLst>
                    <a:ext uri="{9D8B030D-6E8A-4147-A177-3AD203B41FA5}">
                      <a16:colId xmlns:a16="http://schemas.microsoft.com/office/drawing/2014/main" val="453688262"/>
                    </a:ext>
                  </a:extLst>
                </a:gridCol>
                <a:gridCol w="1474994">
                  <a:extLst>
                    <a:ext uri="{9D8B030D-6E8A-4147-A177-3AD203B41FA5}">
                      <a16:colId xmlns:a16="http://schemas.microsoft.com/office/drawing/2014/main" val="1564147748"/>
                    </a:ext>
                  </a:extLst>
                </a:gridCol>
                <a:gridCol w="174603">
                  <a:extLst>
                    <a:ext uri="{9D8B030D-6E8A-4147-A177-3AD203B41FA5}">
                      <a16:colId xmlns:a16="http://schemas.microsoft.com/office/drawing/2014/main" val="584255283"/>
                    </a:ext>
                  </a:extLst>
                </a:gridCol>
                <a:gridCol w="1474994">
                  <a:extLst>
                    <a:ext uri="{9D8B030D-6E8A-4147-A177-3AD203B41FA5}">
                      <a16:colId xmlns:a16="http://schemas.microsoft.com/office/drawing/2014/main" val="1336927020"/>
                    </a:ext>
                  </a:extLst>
                </a:gridCol>
              </a:tblGrid>
              <a:tr h="40449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 в кружках и секциях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занятий по школе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735247"/>
                  </a:ext>
                </a:extLst>
              </a:tr>
              <a:tr h="132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162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9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6128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8" y="3480884"/>
            <a:ext cx="1914078" cy="14378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75880"/>
            <a:ext cx="1872208" cy="14041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104" y="3456781"/>
            <a:ext cx="1897674" cy="142325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11437" y="4764942"/>
            <a:ext cx="105452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«Туризм»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37264" y="4730178"/>
            <a:ext cx="98777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«Музей»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33633" y="4749477"/>
            <a:ext cx="86434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«ЮИД»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2" y="5145232"/>
            <a:ext cx="1883701" cy="14127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02" y="5151075"/>
            <a:ext cx="1872158" cy="140693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81" y="5175475"/>
            <a:ext cx="1942357" cy="138708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913" y="5170851"/>
            <a:ext cx="1917865" cy="139633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44459" y="6397909"/>
            <a:ext cx="124014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Жуковцы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296296" y="6369450"/>
            <a:ext cx="194925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«Волшебная кисть»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60357" y="6335305"/>
            <a:ext cx="119334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«Казачата»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398463" y="6413613"/>
            <a:ext cx="12521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«Акварель»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67" y="3457248"/>
            <a:ext cx="1994120" cy="149559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878512" y="4730178"/>
            <a:ext cx="155702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1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Спортсекции</a:t>
            </a:r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36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39739" y="-49713"/>
            <a:ext cx="6300787" cy="1143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dirty="0" smtClean="0">
                <a:latin typeface="Impact" panose="020B0806030902050204" pitchFamily="34" charset="0"/>
              </a:rPr>
              <a:t>ПРОФИЛАКТИЧЕСКОЕ НАПРАВЛЕНИЕ:</a:t>
            </a:r>
            <a:endParaRPr lang="ru-RU" altLang="ru-RU" dirty="0"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680" y="1143000"/>
            <a:ext cx="8485564" cy="26468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2019-2020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учебный год: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 -0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учете КДН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(+1),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ОПДН 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(-1), ВШК 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«особый контроль» 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неблагополучных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 на учете 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школьном контроле стоит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 (+6). 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социально-опасная семья 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(-1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потеряшки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(+3)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 суицида – нет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-задержано по невыполнению закона Краснодарского края № 1539 -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(-2).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005064"/>
            <a:ext cx="7354834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профилактики 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проводятся:</a:t>
            </a:r>
          </a:p>
          <a:p>
            <a:pPr marL="685800" indent="-685800" algn="just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«Законопослушный ученик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685800" indent="-685800" algn="just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«Сообщи, где торгуют смертью»</a:t>
            </a:r>
          </a:p>
          <a:p>
            <a:pPr marL="685800" indent="-685800" algn="just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беседы, классные часы</a:t>
            </a:r>
          </a:p>
          <a:p>
            <a:pPr marL="685800" indent="-685800" algn="just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Рейды ДНД </a:t>
            </a:r>
          </a:p>
          <a:p>
            <a:pPr marL="685800" indent="-685800" algn="just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акции ЗОЖ</a:t>
            </a:r>
            <a:endParaRPr lang="ru-RU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3" y="68834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066836" y="0"/>
            <a:ext cx="4962870" cy="1143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 smtClean="0"/>
              <a:t>ЛЕТО-2020:</a:t>
            </a:r>
            <a:endParaRPr lang="ru-RU" alt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409" y="1061234"/>
            <a:ext cx="3924944" cy="56323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составляющей системы воспитательной работы школы является летняя кампания. В связи с пандемией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2019-2020 учебном году в течение лета функционировали следующие формы отдыха и оздоровления детей: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вечерняя тематическая площадка (30 чел., июнь, июль)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летние дневные тематические площадки – дистанционный формат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виртуальные экскурсии по музеям России, края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онлайн-конкурсы (фотоконкурс «Моменты лета в кадре!»; конкурс видеороликов «Читаем Есенина»; фотоконкурс "В ОБЪЕКТИВЕ - РОМАШКА!" и т.д.)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онлайн-беседы (ПДД, ЖД, Безопасность в сети Интернет и т.д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266798"/>
              </p:ext>
            </p:extLst>
          </p:nvPr>
        </p:nvGraphicFramePr>
        <p:xfrm>
          <a:off x="4228457" y="1492127"/>
          <a:ext cx="4601950" cy="133257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361590">
                  <a:extLst>
                    <a:ext uri="{9D8B030D-6E8A-4147-A177-3AD203B41FA5}">
                      <a16:colId xmlns:a16="http://schemas.microsoft.com/office/drawing/2014/main" val="401972021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57142096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46195393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111609628"/>
                    </a:ext>
                  </a:extLst>
                </a:gridCol>
              </a:tblGrid>
              <a:tr h="3297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dirty="0">
                          <a:effectLst/>
                        </a:rPr>
                        <a:t>2017-18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2018-2019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2019-2020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503095"/>
                  </a:ext>
                </a:extLst>
              </a:tr>
              <a:tr h="50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Всего учащихся в школе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1142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1237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749575"/>
                  </a:ext>
                </a:extLst>
              </a:tr>
              <a:tr h="50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>
                          <a:effectLst/>
                        </a:rPr>
                        <a:t>Трудоустроено через ЦЗН 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47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258231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887819"/>
              </p:ext>
            </p:extLst>
          </p:nvPr>
        </p:nvGraphicFramePr>
        <p:xfrm>
          <a:off x="4247296" y="3238275"/>
          <a:ext cx="4601950" cy="133257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361590">
                  <a:extLst>
                    <a:ext uri="{9D8B030D-6E8A-4147-A177-3AD203B41FA5}">
                      <a16:colId xmlns:a16="http://schemas.microsoft.com/office/drawing/2014/main" val="401972021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57142096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46195393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111609628"/>
                    </a:ext>
                  </a:extLst>
                </a:gridCol>
              </a:tblGrid>
              <a:tr h="3297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2017-18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2018-2019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2019-2021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503095"/>
                  </a:ext>
                </a:extLst>
              </a:tr>
              <a:tr h="50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Всего учащихся в школе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1142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1237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1064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749575"/>
                  </a:ext>
                </a:extLst>
              </a:tr>
              <a:tr h="50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ЛДП/ЛТО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140+20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180+21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258231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647857"/>
              </p:ext>
            </p:extLst>
          </p:nvPr>
        </p:nvGraphicFramePr>
        <p:xfrm>
          <a:off x="4247296" y="4966602"/>
          <a:ext cx="4601950" cy="1547609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1361590">
                  <a:extLst>
                    <a:ext uri="{9D8B030D-6E8A-4147-A177-3AD203B41FA5}">
                      <a16:colId xmlns:a16="http://schemas.microsoft.com/office/drawing/2014/main" val="401972021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57142096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46195393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111609628"/>
                    </a:ext>
                  </a:extLst>
                </a:gridCol>
              </a:tblGrid>
              <a:tr h="3297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2017-18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503095"/>
                  </a:ext>
                </a:extLst>
              </a:tr>
              <a:tr h="50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учащихся в школе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749575"/>
                  </a:ext>
                </a:extLst>
              </a:tr>
              <a:tr h="501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Спорт/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Экопл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90/621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130/642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258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42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712916" y="89047"/>
            <a:ext cx="6300787" cy="11430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/>
              <a:t>Цели и задачи </a:t>
            </a:r>
            <a:r>
              <a:rPr lang="ru-RU" altLang="ru-RU" b="1" dirty="0" smtClean="0"/>
              <a:t>воспитательной </a:t>
            </a:r>
            <a:r>
              <a:rPr lang="ru-RU" altLang="ru-RU" b="1" dirty="0"/>
              <a:t>работы на </a:t>
            </a:r>
            <a:r>
              <a:rPr lang="ru-RU" altLang="ru-RU" b="1" dirty="0" smtClean="0"/>
              <a:t>2020-2021 </a:t>
            </a:r>
            <a:r>
              <a:rPr lang="ru-RU" altLang="ru-RU" b="1" dirty="0"/>
              <a:t>учебный год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30459"/>
            <a:ext cx="8784976" cy="1508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 algn="just">
              <a:defRPr/>
            </a:pPr>
            <a:r>
              <a:rPr lang="ru-RU" sz="2000" b="1" i="1" u="sng" dirty="0">
                <a:latin typeface="Century" panose="02040604050505020304" pitchFamily="18" charset="0"/>
              </a:rPr>
              <a:t>Цель воспитательной работы школы: </a:t>
            </a:r>
          </a:p>
          <a:p>
            <a:pPr algn="just">
              <a:defRPr/>
            </a:pPr>
            <a:r>
              <a:rPr lang="ru-RU" b="1" dirty="0">
                <a:latin typeface="Century" panose="02040604050505020304" pitchFamily="18" charset="0"/>
              </a:rPr>
              <a:t>Создание условий для саморазвития и самореализации личности обучающегося, его успешной социализации, социально-педагогическая поддержка становления и развития высоконравственного, ответственного, творческого, инициативного, компетентного гражданина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3779912" y="2924944"/>
            <a:ext cx="1008112" cy="86409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3875420"/>
            <a:ext cx="8208912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воспитательной</a:t>
            </a:r>
            <a:r>
              <a:rPr lang="ru-RU" sz="200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досуговой деятельности</a:t>
            </a:r>
            <a:r>
              <a:rPr lang="ru-RU" sz="200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</a:t>
            </a:r>
            <a:r>
              <a:rPr lang="ru-RU" sz="200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социальная защита обучающихся в школе и по месту жительства</a:t>
            </a:r>
            <a:r>
              <a:rPr lang="ru-RU" sz="200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содействие </a:t>
            </a:r>
            <a:r>
              <a:rPr lang="ru-RU" sz="200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охране их прав, </a:t>
            </a:r>
            <a:endParaRPr lang="ru-RU" sz="2000" dirty="0" smtClean="0">
              <a:ln w="2222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</a:t>
            </a:r>
            <a:r>
              <a:rPr lang="ru-RU" sz="200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профилактической работы по предупреждению правонарушений несовершеннолетних, </a:t>
            </a:r>
            <a:endParaRPr lang="ru-RU" sz="2000" dirty="0" smtClean="0">
              <a:ln w="2222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обеспечение </a:t>
            </a:r>
            <a:r>
              <a:rPr lang="ru-RU" sz="200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межведомственного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42784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белый 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" y="0"/>
            <a:ext cx="9135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331640" y="0"/>
            <a:ext cx="6768752" cy="1143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 smtClean="0"/>
              <a:t>ВЫВОДЫ:</a:t>
            </a:r>
            <a:endParaRPr lang="ru-RU" alt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30" y="1380810"/>
            <a:ext cx="9001000" cy="495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план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2019-2020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год выполнен на 100%, воспитательная система эффективна. Общешкольные мероприятия, конкурсы, акции доходят до своей цели.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школа стала победителем районных и краевых конкурсов и инициатив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профилактике ПАВ, творческих и художественных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конкурсов.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учавствует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 спортивно-массовых мероприятиях, однако результативность низкая, хотелось бы больше побед.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-организованна внеурочная, деятельность дополнительное образование в школе и секции.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-количество экскурсионных поездок и туристических походов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уменшилось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 два раза, для расширения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культурообразовательного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пространства детей.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увеличился объем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работы по взаимодействию и привлечению специалистов других ведомств, для профилактической работы по разным направлениям. 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уменшилось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количество нарушителей закона Краснодарского края№1539,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увеличилось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количество состоящих на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внутришкольном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учете.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-поднялся высоконравственный и патриотический уровень учащихся в связи с празднование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74-летия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Победы. Проведенные акции показали об увеличении чувств толерантности, милосердия, сострадания. Проводился мониторинг участия классных коллективов во внеклассной школьной деятельности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белый 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" y="0"/>
            <a:ext cx="9135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331640" y="0"/>
            <a:ext cx="6768752" cy="1143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 smtClean="0"/>
              <a:t>ЗАДАЧИ НА 2020-2021 учебный год:</a:t>
            </a:r>
            <a:endParaRPr lang="ru-RU" alt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085" y="1252225"/>
            <a:ext cx="9003411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1.Организация работы по профилактике безнадзорности и правонарушений;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2.Организация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работы по профилактике суицида среди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несовершеннолетних.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Выявление детей и семей, находящихся в трудной жизненной              ситуации и социально опасном положении, выявление и сопровождение семей в которых дети проживают с не родными родителями (профилактика насилия и жестокого обращения с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детьми)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4.Организация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занятости обучающихся, в том числе и находящихся в трудной жизненной ситуации и социально опасном положении, в работу кружков и спортивных секций, социокультурных центров района, детских и молодежных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организаций;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 startAt="5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Реализация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закона Краснодарского края «О мерах по профилактике безнадзорности и правонарушений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несовершеннолетних»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 startAt="5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Психологическая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диагностика, помощь и поддержка учащихся школы.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план работы ШВР 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mtClean="0">
                <a:latin typeface="Times New Roman" panose="02020603050405020304" pitchFamily="18" charset="0"/>
                <a:ea typeface="Calibri" panose="020F0502020204030204" pitchFamily="34" charset="0"/>
              </a:rPr>
              <a:t>2019-2020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учебный год предлагается внести вопросы: об патриотическом образовании в школе, о работе по исполнению Закона №1539-КЗ, о проведении общешкольных мероприятий, о работе с родителями, об организации дополнительного образования на базе школы, о работе профилактике наркомании,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табакокурения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суицида среди несовершеннолетних.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unart.pro/uploads/posts/2020-04/thumbs/1587232403_16-p-knizhnie-foni-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031942">
            <a:off x="3591560" y="787202"/>
            <a:ext cx="54136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Спасибо 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за внимание!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760130" y="76875"/>
            <a:ext cx="6300787" cy="1143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/>
              <a:t>Цели и задачи </a:t>
            </a:r>
            <a:endParaRPr lang="ru-RU" altLang="ru-RU" b="1" dirty="0" smtClean="0"/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 smtClean="0"/>
              <a:t>воспитательной работы:</a:t>
            </a:r>
            <a:endParaRPr lang="ru-RU" alt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156" y="1358562"/>
            <a:ext cx="4752528" cy="5355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НАПРАВЛЕНИЯ: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Гражданско-патриотическое воспитание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lnSpc>
                <a:spcPct val="15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Нравственно-эстетическое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оздоровительное воспитание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Профессионально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трудовое воспитание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Ученическое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самоуправление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Профилактическое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lnSpc>
                <a:spcPct val="15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ШВР, Совета профилактики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классных руководителей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Внеурочная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занятость;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Лето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69" y="1394764"/>
            <a:ext cx="2747797" cy="20608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14" y="3554122"/>
            <a:ext cx="4213003" cy="31597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5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64655" y="254179"/>
            <a:ext cx="7398866" cy="1143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 smtClean="0"/>
              <a:t>Проекты, которые реализуются в школе с 2019/2020 года: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680557"/>
            <a:ext cx="5786845" cy="4708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национального проекта «Социальная активность» БОУ СОШ №35 МО Динской район пилотная школа района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внедрения модели волонтерского отряда</a:t>
            </a:r>
          </a:p>
          <a:p>
            <a:pPr marL="285750" indent="-285750" algn="just">
              <a:buFontTx/>
              <a:buChar char="-"/>
              <a:defRPr/>
            </a:pPr>
            <a:endPara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«Час духовности»</a:t>
            </a:r>
          </a:p>
          <a:p>
            <a:pPr marL="285750" indent="-285750" algn="just">
              <a:buFontTx/>
              <a:buChar char="-"/>
              <a:defRPr/>
            </a:pPr>
            <a:endParaRPr lang="ru-RU" alt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«Марш памяти юных»</a:t>
            </a:r>
          </a:p>
          <a:p>
            <a:pPr marL="285750" indent="-285750" algn="just">
              <a:buFontTx/>
              <a:buChar char="-"/>
              <a:defRPr/>
            </a:pPr>
            <a:endParaRPr lang="ru-RU" alt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проект «Культурный норматив школьника»</a:t>
            </a:r>
          </a:p>
          <a:p>
            <a:pPr marL="285750" indent="-285750" algn="just">
              <a:buFontTx/>
              <a:buChar char="-"/>
              <a:defRPr/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«Имя Героя»</a:t>
            </a:r>
          </a:p>
          <a:p>
            <a:pPr marL="285750" indent="-285750" algn="just">
              <a:buFontTx/>
              <a:buChar char="-"/>
              <a:defRPr/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«Самбо в школу»</a:t>
            </a:r>
            <a:endParaRPr lang="ru-RU" alt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212" y="1680557"/>
            <a:ext cx="1500965" cy="1208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49" y="1699642"/>
            <a:ext cx="1424086" cy="1170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https://yt3.ggpht.com/a/AATXAJySbAY44T8xtmfWmAW8HU2q6pUVGWu-X21EoA=s900-c-k-c0xffffffff-no-rj-m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47" y="3191529"/>
            <a:ext cx="2804077" cy="2804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4"/>
            <a:ext cx="9144000" cy="6942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430" y="857250"/>
            <a:ext cx="4795571" cy="37576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1898" y="1174612"/>
            <a:ext cx="3374963" cy="5309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3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участники проекта:</a:t>
            </a:r>
          </a:p>
        </p:txBody>
      </p:sp>
      <p:pic>
        <p:nvPicPr>
          <p:cNvPr id="4098" name="Picture 2" descr="https://www.pinclipart.com/picdir/big/493-4932719_learning-nails-ebook-learning-flat-icon-png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6" y="1923143"/>
            <a:ext cx="1260856" cy="12608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clipartmax.com/png/middle/33-332852_cute-student-icon-pn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5192" r="6512" b="5068"/>
          <a:stretch/>
        </p:blipFill>
        <p:spPr bwMode="auto">
          <a:xfrm>
            <a:off x="2725496" y="1919102"/>
            <a:ext cx="1281365" cy="12743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8922" y="3401616"/>
            <a:ext cx="1035668" cy="3462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педагоги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6459" y="3407021"/>
            <a:ext cx="1276696" cy="3462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школьники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3102" y="3755728"/>
            <a:ext cx="1627305" cy="1223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потенциальные</a:t>
            </a:r>
          </a:p>
          <a:p>
            <a:pPr algn="ctr"/>
            <a:r>
              <a:rPr lang="ru-RU" sz="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организаторы</a:t>
            </a:r>
          </a:p>
          <a:p>
            <a:pPr algn="ctr"/>
            <a:r>
              <a:rPr lang="ru-RU" sz="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добровольческой</a:t>
            </a:r>
          </a:p>
          <a:p>
            <a:pPr algn="ctr"/>
            <a:r>
              <a:rPr lang="ru-RU" sz="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деятельности </a:t>
            </a:r>
          </a:p>
          <a:p>
            <a:pPr algn="ctr"/>
            <a:endParaRPr lang="ru-RU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5426" y="3763654"/>
            <a:ext cx="12787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50" b="1" dirty="0"/>
              <a:t>учащиеся школы, </a:t>
            </a:r>
          </a:p>
          <a:p>
            <a:pPr algn="ctr"/>
            <a:r>
              <a:rPr lang="ru-RU" sz="1350" b="1" dirty="0"/>
              <a:t>в возрасте с 14 лет </a:t>
            </a:r>
          </a:p>
        </p:txBody>
      </p:sp>
    </p:spTree>
    <p:extLst>
      <p:ext uri="{BB962C8B-B14F-4D97-AF65-F5344CB8AC3E}">
        <p14:creationId xmlns:p14="http://schemas.microsoft.com/office/powerpoint/2010/main" val="23201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829866"/>
            <a:ext cx="9167217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волонтёрские отряды:</a:t>
            </a:r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45968" y="1575045"/>
            <a:ext cx="5475281" cy="46166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ДариДобро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и «Волонтеры Победы»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60" y="1559844"/>
            <a:ext cx="1058698" cy="852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5" y="1559845"/>
            <a:ext cx="932435" cy="766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28588" y="2353519"/>
            <a:ext cx="4455020" cy="2730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37661" algn="just">
              <a:lnSpc>
                <a:spcPct val="107000"/>
              </a:lnSpc>
            </a:pPr>
            <a:r>
              <a:rPr lang="ru-RU" sz="135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направлениями деятельности волонтерских отрядов являются: 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07000"/>
              </a:lnSpc>
              <a:buFontTx/>
              <a:buChar char="-"/>
            </a:pP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оказание социально-бытовых услуг нуждающимся;</a:t>
            </a:r>
          </a:p>
          <a:p>
            <a:pPr marL="214313" indent="-214313">
              <a:lnSpc>
                <a:spcPct val="107000"/>
              </a:lnSpc>
              <a:buFontTx/>
              <a:buChar char="-"/>
            </a:pP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ветеранам войны и труда;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07000"/>
              </a:lnSpc>
              <a:buFontTx/>
              <a:buChar char="-"/>
            </a:pP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инвалидам и пожилым людям;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07000"/>
              </a:lnSpc>
              <a:buFontTx/>
              <a:buChar char="-"/>
            </a:pP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организации досуговой деятельности учащихся;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07000"/>
              </a:lnSpc>
              <a:buFontTx/>
              <a:buChar char="-"/>
            </a:pP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памятных мест;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07000"/>
              </a:lnSpc>
              <a:buFontTx/>
              <a:buChar char="-"/>
            </a:pP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территории станицы и школы;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07000"/>
              </a:lnSpc>
              <a:buFontTx/>
              <a:buChar char="-"/>
            </a:pP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информационное обеспечение деятельности отряда;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- сотрудничество с государственными и общественными учреждениями по реализации плана деятельности;</a:t>
            </a:r>
            <a:endParaRPr lang="ru-RU" sz="13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446070"/>
            <a:ext cx="4243388" cy="24006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Цель: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50" dirty="0">
                <a:latin typeface="Times New Roman" panose="02020603050405020304" pitchFamily="18" charset="0"/>
                <a:ea typeface="Calibri" panose="020F0502020204030204" pitchFamily="34" charset="0"/>
              </a:rPr>
              <a:t>развивать у учащихся высокие нравственные качества путём пропаганды идей добровольного труда на благо общества и привлечения, учащихся к решению социально значимых проблем (через участие в патриотических, социальных, экологических, гуманитарных, культурно-образовательных, просветительских и др. проектах и программах). </a:t>
            </a:r>
            <a:endParaRPr lang="ru-RU" sz="1650" dirty="0"/>
          </a:p>
        </p:txBody>
      </p:sp>
    </p:spTree>
    <p:extLst>
      <p:ext uri="{BB962C8B-B14F-4D97-AF65-F5344CB8AC3E}">
        <p14:creationId xmlns:p14="http://schemas.microsoft.com/office/powerpoint/2010/main" val="15096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" y="1983"/>
            <a:ext cx="1082842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7" y="1983"/>
            <a:ext cx="10809844" cy="2243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1"/>
          <a:stretch/>
        </p:blipFill>
        <p:spPr>
          <a:xfrm>
            <a:off x="2256361" y="2276864"/>
            <a:ext cx="6311018" cy="36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4" y="0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mds.yandex.net/get-pdb/2460826/8ae6e912-a4a8-41be-8714-a1e835abcf4f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3325483" cy="24941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83" y="3183571"/>
            <a:ext cx="2426030" cy="10564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83" y="2363381"/>
            <a:ext cx="2426030" cy="737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2" y="857250"/>
            <a:ext cx="3392489" cy="2544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027"/>
            <a:ext cx="3270414" cy="24337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81" y="3567027"/>
            <a:ext cx="3337420" cy="24337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60" y="1036640"/>
            <a:ext cx="1112075" cy="111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rot.info/uploads/posts/2020-01/1579703459_9-p-shkolnie-foni-dlya-delovikh-kollazhei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29"/>
            <a:ext cx="919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0664" y="32020"/>
            <a:ext cx="3860122" cy="948708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dirty="0" smtClean="0">
                <a:latin typeface="Impact" panose="020B0806030902050204" pitchFamily="34" charset="0"/>
              </a:rPr>
              <a:t>Час Духовности:</a:t>
            </a:r>
            <a:endParaRPr lang="ru-RU" altLang="ru-RU" dirty="0">
              <a:latin typeface="Impact" panose="020B080603090205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747918" y="32229"/>
            <a:ext cx="3860122" cy="948499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dirty="0" smtClean="0">
                <a:latin typeface="Impact" panose="020B0806030902050204" pitchFamily="34" charset="0"/>
              </a:rPr>
              <a:t>«Самбо в школу»</a:t>
            </a:r>
            <a:endParaRPr lang="ru-RU" altLang="ru-RU" dirty="0"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9" y="1327178"/>
            <a:ext cx="3035829" cy="2276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3" y="3918876"/>
            <a:ext cx="3102731" cy="2327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826" y="1045225"/>
            <a:ext cx="5902174" cy="4037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50" y="3971689"/>
            <a:ext cx="5841050" cy="2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97480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1982</Words>
  <Application>Microsoft Office PowerPoint</Application>
  <PresentationFormat>Экран (4:3)</PresentationFormat>
  <Paragraphs>308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Alexandra Zeferino One</vt:lpstr>
      <vt:lpstr>Arial</vt:lpstr>
      <vt:lpstr>Calibri</vt:lpstr>
      <vt:lpstr>Century</vt:lpstr>
      <vt:lpstr>Impact</vt:lpstr>
      <vt:lpstr>Segoe Script</vt:lpstr>
      <vt:lpstr>Symbol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Универсальный</dc:title>
  <dc:creator>Фокина Лидия Петровна</dc:creator>
  <cp:keywords>Шаблон презентации</cp:keywords>
  <cp:lastModifiedBy>User</cp:lastModifiedBy>
  <cp:revision>131</cp:revision>
  <cp:lastPrinted>2020-08-19T13:36:26Z</cp:lastPrinted>
  <dcterms:created xsi:type="dcterms:W3CDTF">2017-02-23T13:11:39Z</dcterms:created>
  <dcterms:modified xsi:type="dcterms:W3CDTF">2020-08-19T13:36:26Z</dcterms:modified>
</cp:coreProperties>
</file>